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841" r:id="rId5"/>
    <p:sldMasterId id="2147483648" r:id="rId6"/>
  </p:sldMasterIdLst>
  <p:notesMasterIdLst>
    <p:notesMasterId r:id="rId24"/>
  </p:notesMasterIdLst>
  <p:sldIdLst>
    <p:sldId id="256" r:id="rId7"/>
    <p:sldId id="267" r:id="rId8"/>
    <p:sldId id="258" r:id="rId9"/>
    <p:sldId id="268" r:id="rId10"/>
    <p:sldId id="261" r:id="rId11"/>
    <p:sldId id="262" r:id="rId12"/>
    <p:sldId id="263" r:id="rId13"/>
    <p:sldId id="265" r:id="rId14"/>
    <p:sldId id="3981" r:id="rId15"/>
    <p:sldId id="269" r:id="rId16"/>
    <p:sldId id="270" r:id="rId17"/>
    <p:sldId id="271" r:id="rId18"/>
    <p:sldId id="272" r:id="rId19"/>
    <p:sldId id="3982" r:id="rId20"/>
    <p:sldId id="273" r:id="rId21"/>
    <p:sldId id="3983" r:id="rId22"/>
    <p:sldId id="39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1970A0A-DA3D-9249-E673-B3FC4BDE5A46}" name="Neidhart, Anna" initials="NA" userId="S::55794@icf.com::ac216471-4b85-4ff9-8141-f0d1c2a05804" providerId="AD"/>
  <p188:author id="{4CA2074D-5E03-78F0-8C7E-5251B8BA77E7}" name="Johnston, Elizabeth" initials="JE" userId="S::14727@Icf.com::d0f6cd21-4cb5-45e0-97eb-f0e71ca1350a" providerId="AD"/>
  <p188:author id="{48D4FA5E-7347-04B0-0E81-EAD4CDF1A3FE}" name="Lin, Clay" initials="CL" userId="Lin, Clay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9C0207-DF56-42A2-8E33-0910586D3502}" v="377" dt="2022-10-24T20:16:25.2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68" y="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50B58F-008C-46FA-AE3C-19AE3ADEB728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5A3734-D449-48F7-91DC-7706A55F5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620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AD44F-05D5-7047-95CD-97C135C0C17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6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71600" marR="0" lvl="3" inden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None/>
            </a:pPr>
            <a:endParaRPr lang="en-US" sz="180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AD44F-05D5-7047-95CD-97C135C0C17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140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71600" marR="0" lvl="3" inden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None/>
            </a:pPr>
            <a:endParaRPr lang="en-US" sz="180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AD44F-05D5-7047-95CD-97C135C0C17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0661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71600" marR="0" lvl="3" inden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None/>
            </a:pPr>
            <a:r>
              <a:rPr lang="en-US" sz="180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lower rental rate with limited inventory suggest industrial hub in the county is elsewhere?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AD44F-05D5-7047-95CD-97C135C0C17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383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BA663-219A-463A-80FB-38D0722C8A5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207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Photo: </a:t>
            </a:r>
            <a:r>
              <a:rPr lang="en-US" b="0" i="0">
                <a:effectLst/>
                <a:latin typeface="Arial" panose="020B0604020202020204" pitchFamily="34" charset="0"/>
              </a:rPr>
              <a:t>The Maple Avenue site is located just off Central Avenue/Route 152 in Seekonk on the Ten Mile River.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AD44F-05D5-7047-95CD-97C135C0C17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43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AD44F-05D5-7047-95CD-97C135C0C17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43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71600" marR="0" lvl="3" inden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None/>
            </a:pPr>
            <a:endParaRPr lang="en-US" sz="180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AD44F-05D5-7047-95CD-97C135C0C17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14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AD44F-05D5-7047-95CD-97C135C0C17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41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Analyzed Census Bureau Data for Seekonk and Bristol County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A3734-D449-48F7-91DC-7706A55F5AD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670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71600" marR="0" lvl="3" inden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None/>
            </a:pPr>
            <a:endParaRPr lang="en-US" sz="18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AD44F-05D5-7047-95CD-97C135C0C17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78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71600" marR="0" lvl="3" inden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None/>
            </a:pPr>
            <a:endParaRPr lang="en-US" sz="180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AD44F-05D5-7047-95CD-97C135C0C17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202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71600" marR="0" lvl="3" inden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None/>
            </a:pPr>
            <a:r>
              <a:rPr lang="en-US" sz="180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Seems indicative that larger families are moving away from Seekonk since the pandemic and moving into surrounding areas.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AD44F-05D5-7047-95CD-97C135C0C17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747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250" y="95250"/>
            <a:ext cx="3775021" cy="1028378"/>
          </a:xfrm>
        </p:spPr>
        <p:txBody>
          <a:bodyPr anchor="b"/>
          <a:lstStyle>
            <a:lvl1pPr>
              <a:defRPr sz="2500" b="1" i="0">
                <a:latin typeface="DM Sa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526815" y="6355292"/>
            <a:ext cx="2411186" cy="365125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96486" y="1737717"/>
            <a:ext cx="3612656" cy="3596822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  <a:lvl2pPr marL="190492" indent="0">
              <a:spcAft>
                <a:spcPts val="0"/>
              </a:spcAft>
              <a:buNone/>
              <a:defRPr/>
            </a:lvl2pPr>
            <a:lvl3pPr marL="380985" indent="0">
              <a:spcAft>
                <a:spcPts val="0"/>
              </a:spcAft>
              <a:buNone/>
              <a:defRPr/>
            </a:lvl3pPr>
            <a:lvl4pPr marL="571477" indent="0">
              <a:spcAft>
                <a:spcPts val="0"/>
              </a:spcAft>
              <a:buNone/>
              <a:defRPr/>
            </a:lvl4pPr>
            <a:lvl5pPr marL="76197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8278463" y="1355033"/>
            <a:ext cx="2867823" cy="1293825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167"/>
            </a:lvl1pPr>
            <a:lvl2pPr marL="190492" indent="0">
              <a:spcAft>
                <a:spcPts val="0"/>
              </a:spcAft>
              <a:buNone/>
              <a:defRPr/>
            </a:lvl2pPr>
            <a:lvl3pPr marL="380985" indent="0">
              <a:spcAft>
                <a:spcPts val="0"/>
              </a:spcAft>
              <a:buNone/>
              <a:defRPr/>
            </a:lvl3pPr>
            <a:lvl4pPr marL="571477" indent="0">
              <a:spcAft>
                <a:spcPts val="0"/>
              </a:spcAft>
              <a:buNone/>
              <a:defRPr/>
            </a:lvl4pPr>
            <a:lvl5pPr marL="76197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8265199" y="562429"/>
            <a:ext cx="2867823" cy="79260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 b="1" i="0">
                <a:solidFill>
                  <a:srgbClr val="0785F2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190492" indent="0">
              <a:spcAft>
                <a:spcPts val="0"/>
              </a:spcAft>
              <a:buNone/>
              <a:defRPr/>
            </a:lvl2pPr>
            <a:lvl3pPr marL="380985" indent="0">
              <a:spcAft>
                <a:spcPts val="0"/>
              </a:spcAft>
              <a:buNone/>
              <a:defRPr/>
            </a:lvl3pPr>
            <a:lvl4pPr marL="571477" indent="0">
              <a:spcAft>
                <a:spcPts val="0"/>
              </a:spcAft>
              <a:buNone/>
              <a:defRPr/>
            </a:lvl4pPr>
            <a:lvl5pPr marL="76197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5049034" y="1355033"/>
            <a:ext cx="2867823" cy="1293825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167"/>
            </a:lvl1pPr>
            <a:lvl2pPr marL="190492" indent="0">
              <a:spcAft>
                <a:spcPts val="0"/>
              </a:spcAft>
              <a:buNone/>
              <a:defRPr/>
            </a:lvl2pPr>
            <a:lvl3pPr marL="380985" indent="0">
              <a:spcAft>
                <a:spcPts val="0"/>
              </a:spcAft>
              <a:buNone/>
              <a:defRPr/>
            </a:lvl3pPr>
            <a:lvl4pPr marL="571477" indent="0">
              <a:spcAft>
                <a:spcPts val="0"/>
              </a:spcAft>
              <a:buNone/>
              <a:defRPr/>
            </a:lvl4pPr>
            <a:lvl5pPr marL="76197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035771" y="562429"/>
            <a:ext cx="2867823" cy="79260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 b="1" i="0">
                <a:solidFill>
                  <a:srgbClr val="0785F2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190492" indent="0">
              <a:spcAft>
                <a:spcPts val="0"/>
              </a:spcAft>
              <a:buNone/>
              <a:defRPr/>
            </a:lvl2pPr>
            <a:lvl3pPr marL="380985" indent="0">
              <a:spcAft>
                <a:spcPts val="0"/>
              </a:spcAft>
              <a:buNone/>
              <a:defRPr/>
            </a:lvl3pPr>
            <a:lvl4pPr marL="571477" indent="0">
              <a:spcAft>
                <a:spcPts val="0"/>
              </a:spcAft>
              <a:buNone/>
              <a:defRPr/>
            </a:lvl4pPr>
            <a:lvl5pPr marL="76197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8278463" y="3804320"/>
            <a:ext cx="2867823" cy="1293825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167"/>
            </a:lvl1pPr>
            <a:lvl2pPr marL="190492" indent="0">
              <a:spcAft>
                <a:spcPts val="0"/>
              </a:spcAft>
              <a:buNone/>
              <a:defRPr/>
            </a:lvl2pPr>
            <a:lvl3pPr marL="380985" indent="0">
              <a:spcAft>
                <a:spcPts val="0"/>
              </a:spcAft>
              <a:buNone/>
              <a:defRPr/>
            </a:lvl3pPr>
            <a:lvl4pPr marL="571477" indent="0">
              <a:spcAft>
                <a:spcPts val="0"/>
              </a:spcAft>
              <a:buNone/>
              <a:defRPr/>
            </a:lvl4pPr>
            <a:lvl5pPr marL="76197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8265199" y="3011716"/>
            <a:ext cx="2867823" cy="79260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 b="1" i="0">
                <a:solidFill>
                  <a:srgbClr val="0785F2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190492" indent="0">
              <a:spcAft>
                <a:spcPts val="0"/>
              </a:spcAft>
              <a:buNone/>
              <a:defRPr/>
            </a:lvl2pPr>
            <a:lvl3pPr marL="380985" indent="0">
              <a:spcAft>
                <a:spcPts val="0"/>
              </a:spcAft>
              <a:buNone/>
              <a:defRPr/>
            </a:lvl3pPr>
            <a:lvl4pPr marL="571477" indent="0">
              <a:spcAft>
                <a:spcPts val="0"/>
              </a:spcAft>
              <a:buNone/>
              <a:defRPr/>
            </a:lvl4pPr>
            <a:lvl5pPr marL="76197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21"/>
          </p:nvPr>
        </p:nvSpPr>
        <p:spPr>
          <a:xfrm>
            <a:off x="5049034" y="3804320"/>
            <a:ext cx="2867823" cy="1293825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167"/>
            </a:lvl1pPr>
            <a:lvl2pPr marL="190492" indent="0">
              <a:spcAft>
                <a:spcPts val="0"/>
              </a:spcAft>
              <a:buNone/>
              <a:defRPr/>
            </a:lvl2pPr>
            <a:lvl3pPr marL="380985" indent="0">
              <a:spcAft>
                <a:spcPts val="0"/>
              </a:spcAft>
              <a:buNone/>
              <a:defRPr/>
            </a:lvl3pPr>
            <a:lvl4pPr marL="571477" indent="0">
              <a:spcAft>
                <a:spcPts val="0"/>
              </a:spcAft>
              <a:buNone/>
              <a:defRPr/>
            </a:lvl4pPr>
            <a:lvl5pPr marL="76197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5035771" y="3011716"/>
            <a:ext cx="2867823" cy="79260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 b="1" i="0">
                <a:solidFill>
                  <a:srgbClr val="0785F2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190492" indent="0">
              <a:spcAft>
                <a:spcPts val="0"/>
              </a:spcAft>
              <a:buNone/>
              <a:defRPr/>
            </a:lvl2pPr>
            <a:lvl3pPr marL="380985" indent="0">
              <a:spcAft>
                <a:spcPts val="0"/>
              </a:spcAft>
              <a:buNone/>
              <a:defRPr/>
            </a:lvl3pPr>
            <a:lvl4pPr marL="571477" indent="0">
              <a:spcAft>
                <a:spcPts val="0"/>
              </a:spcAft>
              <a:buNone/>
              <a:defRPr/>
            </a:lvl4pPr>
            <a:lvl5pPr marL="76197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0000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17F13FE-D5C2-3148-BE87-CD38AB6DDBF9}"/>
              </a:ext>
            </a:extLst>
          </p:cNvPr>
          <p:cNvCxnSpPr>
            <a:cxnSpLocks/>
          </p:cNvCxnSpPr>
          <p:nvPr userDrawn="1"/>
        </p:nvCxnSpPr>
        <p:spPr>
          <a:xfrm>
            <a:off x="445975" y="1397000"/>
            <a:ext cx="4268093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2E45F-144E-4B02-83DD-E8C5475D2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655778-4DC3-477A-9FCF-67C116FDA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3BD73-5E65-47DF-BCC2-E0A172D78A99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3EF4A0-688E-4C39-A8D8-555837AA2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99107F-F3BD-4B6A-9280-EA34CC779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40E7F-8679-4C88-86C4-8C4C929D1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18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4C48DF8-AF84-C642-B722-B48C8CF2B2D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82712" y="1397001"/>
            <a:ext cx="6509288" cy="54609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95250"/>
            <a:ext cx="10858500" cy="762000"/>
          </a:xfrm>
        </p:spPr>
        <p:txBody>
          <a:bodyPr anchor="ctr"/>
          <a:lstStyle>
            <a:lvl1pPr>
              <a:defRPr sz="2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526815" y="6355292"/>
            <a:ext cx="2411186" cy="365125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52C573-0C30-824A-9998-990960154B3C}"/>
              </a:ext>
            </a:extLst>
          </p:cNvPr>
          <p:cNvCxnSpPr>
            <a:cxnSpLocks/>
          </p:cNvCxnSpPr>
          <p:nvPr userDrawn="1"/>
        </p:nvCxnSpPr>
        <p:spPr>
          <a:xfrm>
            <a:off x="445975" y="857250"/>
            <a:ext cx="11231830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5274C334-D308-5346-B457-E27A7BCF9D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3250" y="1397000"/>
            <a:ext cx="4309682" cy="45309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  <a:lvl2pPr marL="190492" indent="0">
              <a:spcAft>
                <a:spcPts val="0"/>
              </a:spcAft>
              <a:buNone/>
              <a:defRPr/>
            </a:lvl2pPr>
            <a:lvl3pPr marL="380985" indent="0">
              <a:spcAft>
                <a:spcPts val="0"/>
              </a:spcAft>
              <a:buNone/>
              <a:defRPr/>
            </a:lvl3pPr>
            <a:lvl4pPr marL="571477" indent="0">
              <a:spcAft>
                <a:spcPts val="0"/>
              </a:spcAft>
              <a:buNone/>
              <a:defRPr/>
            </a:lvl4pPr>
            <a:lvl5pPr marL="76197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698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Insert photo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4716" y="1215572"/>
            <a:ext cx="4027715" cy="1738016"/>
          </a:xfrm>
        </p:spPr>
        <p:txBody>
          <a:bodyPr anchor="b"/>
          <a:lstStyle>
            <a:lvl1pPr>
              <a:defRPr sz="3333" b="0">
                <a:latin typeface="+mn-lt"/>
              </a:defRPr>
            </a:lvl1pPr>
          </a:lstStyle>
          <a:p>
            <a:r>
              <a:rPr lang="en-US"/>
              <a:t>Insert Name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956353" y="4014110"/>
            <a:ext cx="4686078" cy="2092057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500" baseline="0"/>
            </a:lvl1pPr>
            <a:lvl2pPr marL="190492" indent="0">
              <a:spcAft>
                <a:spcPts val="0"/>
              </a:spcAft>
              <a:buNone/>
              <a:defRPr sz="1500"/>
            </a:lvl2pPr>
            <a:lvl3pPr marL="380985" indent="0">
              <a:spcAft>
                <a:spcPts val="0"/>
              </a:spcAft>
              <a:buNone/>
              <a:defRPr sz="1500"/>
            </a:lvl3pPr>
            <a:lvl4pPr marL="571477" indent="0">
              <a:spcAft>
                <a:spcPts val="0"/>
              </a:spcAft>
              <a:buNone/>
              <a:defRPr sz="1500"/>
            </a:lvl4pPr>
            <a:lvl5pPr marL="761970" indent="0">
              <a:spcAft>
                <a:spcPts val="0"/>
              </a:spcAft>
              <a:buNone/>
              <a:defRPr sz="1500"/>
            </a:lvl5pPr>
          </a:lstStyle>
          <a:p>
            <a:pPr lvl="0"/>
            <a:r>
              <a:rPr lang="en-US"/>
              <a:t>Insert Bio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93" y="2485572"/>
            <a:ext cx="385472" cy="3925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956353" y="3156858"/>
            <a:ext cx="4613505" cy="0"/>
          </a:xfrm>
          <a:prstGeom prst="line">
            <a:avLst/>
          </a:prstGeom>
          <a:ln>
            <a:solidFill>
              <a:srgbClr val="8082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956353" y="3864429"/>
            <a:ext cx="4613505" cy="0"/>
          </a:xfrm>
          <a:prstGeom prst="line">
            <a:avLst/>
          </a:prstGeom>
          <a:ln>
            <a:solidFill>
              <a:srgbClr val="8082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956353" y="3156858"/>
            <a:ext cx="4686078" cy="687928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808285"/>
                </a:solidFill>
              </a:defRPr>
            </a:lvl1pPr>
            <a:lvl2pPr marL="190492" indent="0">
              <a:buNone/>
              <a:defRPr/>
            </a:lvl2pPr>
            <a:lvl3pPr marL="380985" indent="0">
              <a:buNone/>
              <a:defRPr/>
            </a:lvl3pPr>
            <a:lvl4pPr marL="571477" indent="0">
              <a:buNone/>
              <a:defRPr/>
            </a:lvl4pPr>
            <a:lvl5pPr marL="761970" indent="0">
              <a:buNone/>
              <a:defRPr/>
            </a:lvl5pPr>
          </a:lstStyle>
          <a:p>
            <a:pPr lvl="0"/>
            <a:r>
              <a:rPr lang="en-US"/>
              <a:t>Insert Job Title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BCA10309-DD1F-F345-B2A8-60C123330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26815" y="6355292"/>
            <a:ext cx="2411186" cy="365125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C48B25-212D-AE44-A3EB-224F07916374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5BCB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88E8816-43D4-3543-B8F8-BA2D9989DB11}"/>
              </a:ext>
            </a:extLst>
          </p:cNvPr>
          <p:cNvGrpSpPr/>
          <p:nvPr userDrawn="1"/>
        </p:nvGrpSpPr>
        <p:grpSpPr>
          <a:xfrm>
            <a:off x="0" y="330"/>
            <a:ext cx="12191999" cy="4198606"/>
            <a:chOff x="228600" y="396"/>
            <a:chExt cx="14173200" cy="5028804"/>
          </a:xfrm>
          <a:solidFill>
            <a:srgbClr val="44A4DB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AC2412F-BCF2-4D4E-90EF-A3C52CD9E9EE}"/>
                </a:ext>
              </a:extLst>
            </p:cNvPr>
            <p:cNvSpPr/>
            <p:nvPr/>
          </p:nvSpPr>
          <p:spPr>
            <a:xfrm>
              <a:off x="228600" y="4880187"/>
              <a:ext cx="14173200" cy="1490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351239B-940D-9F45-90D0-327EA1C77D50}"/>
                </a:ext>
              </a:extLst>
            </p:cNvPr>
            <p:cNvSpPr/>
            <p:nvPr/>
          </p:nvSpPr>
          <p:spPr>
            <a:xfrm>
              <a:off x="228600" y="4689651"/>
              <a:ext cx="14173200" cy="1289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2C63889-64A0-2843-9AD5-4C1195772E52}"/>
                </a:ext>
              </a:extLst>
            </p:cNvPr>
            <p:cNvSpPr/>
            <p:nvPr/>
          </p:nvSpPr>
          <p:spPr>
            <a:xfrm>
              <a:off x="228600" y="4495624"/>
              <a:ext cx="14173200" cy="113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F592710-E8AB-1941-B5EA-C67250B90086}"/>
                </a:ext>
              </a:extLst>
            </p:cNvPr>
            <p:cNvSpPr/>
            <p:nvPr/>
          </p:nvSpPr>
          <p:spPr>
            <a:xfrm>
              <a:off x="228600" y="4305476"/>
              <a:ext cx="14173200" cy="940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F62B63E-7571-2940-AB05-B15ACCD43646}"/>
                </a:ext>
              </a:extLst>
            </p:cNvPr>
            <p:cNvSpPr/>
            <p:nvPr/>
          </p:nvSpPr>
          <p:spPr>
            <a:xfrm>
              <a:off x="228600" y="4111449"/>
              <a:ext cx="14173200" cy="746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B94D5C5-8E80-4B4B-9E2F-1061EA47A989}"/>
                </a:ext>
              </a:extLst>
            </p:cNvPr>
            <p:cNvSpPr/>
            <p:nvPr/>
          </p:nvSpPr>
          <p:spPr>
            <a:xfrm>
              <a:off x="228600" y="3913540"/>
              <a:ext cx="14173200" cy="571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AB9D920-2EB5-534B-A0A8-2E0FAA8C9273}"/>
                </a:ext>
              </a:extLst>
            </p:cNvPr>
            <p:cNvSpPr/>
            <p:nvPr/>
          </p:nvSpPr>
          <p:spPr>
            <a:xfrm>
              <a:off x="228600" y="3713692"/>
              <a:ext cx="14173200" cy="397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289CC3F-C41C-0547-B3A8-22F01F32704F}"/>
                </a:ext>
              </a:extLst>
            </p:cNvPr>
            <p:cNvSpPr/>
            <p:nvPr/>
          </p:nvSpPr>
          <p:spPr>
            <a:xfrm rot="10800000">
              <a:off x="228600" y="2437920"/>
              <a:ext cx="14173200" cy="1490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111B70F-E8A6-0144-9B42-F900625A9FFC}"/>
                </a:ext>
              </a:extLst>
            </p:cNvPr>
            <p:cNvSpPr/>
            <p:nvPr/>
          </p:nvSpPr>
          <p:spPr>
            <a:xfrm rot="10800000">
              <a:off x="228600" y="2648479"/>
              <a:ext cx="14173200" cy="1289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313889B-68FC-0C4B-9A74-A0F48338D310}"/>
                </a:ext>
              </a:extLst>
            </p:cNvPr>
            <p:cNvSpPr/>
            <p:nvPr/>
          </p:nvSpPr>
          <p:spPr>
            <a:xfrm rot="10800000">
              <a:off x="228600" y="2858029"/>
              <a:ext cx="14173200" cy="113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3848BA7-CF67-8B48-9B47-8FD776379AAD}"/>
                </a:ext>
              </a:extLst>
            </p:cNvPr>
            <p:cNvSpPr/>
            <p:nvPr/>
          </p:nvSpPr>
          <p:spPr>
            <a:xfrm rot="10800000">
              <a:off x="228600" y="3067579"/>
              <a:ext cx="14173200" cy="940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8F4E4CA-91E5-6347-B7F9-5E966551753E}"/>
                </a:ext>
              </a:extLst>
            </p:cNvPr>
            <p:cNvSpPr/>
            <p:nvPr/>
          </p:nvSpPr>
          <p:spPr>
            <a:xfrm rot="10800000">
              <a:off x="228600" y="3281009"/>
              <a:ext cx="14173200" cy="746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9431090-C62D-754C-B909-24D8FE4A458C}"/>
                </a:ext>
              </a:extLst>
            </p:cNvPr>
            <p:cNvSpPr/>
            <p:nvPr/>
          </p:nvSpPr>
          <p:spPr>
            <a:xfrm rot="10800000">
              <a:off x="228600" y="3496381"/>
              <a:ext cx="14173200" cy="571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D134BE3-DC22-A243-9E50-E4204B5C17F4}"/>
                </a:ext>
              </a:extLst>
            </p:cNvPr>
            <p:cNvSpPr/>
            <p:nvPr/>
          </p:nvSpPr>
          <p:spPr>
            <a:xfrm>
              <a:off x="228600" y="2249247"/>
              <a:ext cx="14173200" cy="1289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25E05DA-D377-0640-8629-2FEF2211D2CC}"/>
                </a:ext>
              </a:extLst>
            </p:cNvPr>
            <p:cNvSpPr/>
            <p:nvPr/>
          </p:nvSpPr>
          <p:spPr>
            <a:xfrm>
              <a:off x="228600" y="2055219"/>
              <a:ext cx="14173200" cy="113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824F76C-1F94-004C-9F92-90015DF64754}"/>
                </a:ext>
              </a:extLst>
            </p:cNvPr>
            <p:cNvSpPr/>
            <p:nvPr/>
          </p:nvSpPr>
          <p:spPr>
            <a:xfrm>
              <a:off x="228600" y="1865072"/>
              <a:ext cx="14173200" cy="940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DBEBC27-C4A9-0046-AB43-2085F8241D27}"/>
                </a:ext>
              </a:extLst>
            </p:cNvPr>
            <p:cNvSpPr/>
            <p:nvPr/>
          </p:nvSpPr>
          <p:spPr>
            <a:xfrm>
              <a:off x="228600" y="1671044"/>
              <a:ext cx="14173200" cy="746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5E8F83E-7089-BA4C-935E-EB92B2120501}"/>
                </a:ext>
              </a:extLst>
            </p:cNvPr>
            <p:cNvSpPr/>
            <p:nvPr/>
          </p:nvSpPr>
          <p:spPr>
            <a:xfrm>
              <a:off x="228600" y="1473135"/>
              <a:ext cx="14173200" cy="571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E6EC7F3-E133-014A-88C5-822D15FDA617}"/>
                </a:ext>
              </a:extLst>
            </p:cNvPr>
            <p:cNvSpPr/>
            <p:nvPr/>
          </p:nvSpPr>
          <p:spPr>
            <a:xfrm>
              <a:off x="228600" y="1273287"/>
              <a:ext cx="14173200" cy="397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3C9F428-0034-FD4E-A744-0A52D09B035C}"/>
                </a:ext>
              </a:extLst>
            </p:cNvPr>
            <p:cNvSpPr/>
            <p:nvPr/>
          </p:nvSpPr>
          <p:spPr>
            <a:xfrm rot="10800000">
              <a:off x="228600" y="396"/>
              <a:ext cx="14173200" cy="1490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158144C-A02B-8340-AFC5-585EB198EF5B}"/>
                </a:ext>
              </a:extLst>
            </p:cNvPr>
            <p:cNvSpPr/>
            <p:nvPr/>
          </p:nvSpPr>
          <p:spPr>
            <a:xfrm rot="10800000">
              <a:off x="228600" y="210955"/>
              <a:ext cx="14173200" cy="1289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B442B7B-A733-A749-A724-3C20EB85508F}"/>
                </a:ext>
              </a:extLst>
            </p:cNvPr>
            <p:cNvSpPr/>
            <p:nvPr/>
          </p:nvSpPr>
          <p:spPr>
            <a:xfrm rot="10800000">
              <a:off x="228600" y="420505"/>
              <a:ext cx="14173200" cy="113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A0312A9-7F4F-6344-AB2D-3DACEA187AE2}"/>
                </a:ext>
              </a:extLst>
            </p:cNvPr>
            <p:cNvSpPr/>
            <p:nvPr/>
          </p:nvSpPr>
          <p:spPr>
            <a:xfrm rot="10800000">
              <a:off x="228600" y="630055"/>
              <a:ext cx="14173200" cy="940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8188C49-33E2-1F49-98A8-E840769E9157}"/>
                </a:ext>
              </a:extLst>
            </p:cNvPr>
            <p:cNvSpPr/>
            <p:nvPr/>
          </p:nvSpPr>
          <p:spPr>
            <a:xfrm rot="10800000">
              <a:off x="228600" y="843486"/>
              <a:ext cx="14173200" cy="746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1467069-8B76-BB43-91F0-CB0BCA7A4AC0}"/>
                </a:ext>
              </a:extLst>
            </p:cNvPr>
            <p:cNvSpPr/>
            <p:nvPr/>
          </p:nvSpPr>
          <p:spPr>
            <a:xfrm rot="10800000">
              <a:off x="228600" y="1058857"/>
              <a:ext cx="14173200" cy="571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FF91861-FA90-E44B-AC21-C6EF89C01D84}"/>
              </a:ext>
            </a:extLst>
          </p:cNvPr>
          <p:cNvCxnSpPr>
            <a:cxnSpLocks/>
          </p:cNvCxnSpPr>
          <p:nvPr userDrawn="1"/>
        </p:nvCxnSpPr>
        <p:spPr>
          <a:xfrm>
            <a:off x="476250" y="5462828"/>
            <a:ext cx="112395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C098FEE-3B74-3A45-A22C-CE9B248464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02577" y="4165694"/>
            <a:ext cx="8166498" cy="113538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FontTx/>
              <a:buNone/>
              <a:defRPr sz="3333" b="1" i="0">
                <a:solidFill>
                  <a:schemeClr val="tx1"/>
                </a:solidFill>
                <a:latin typeface="DM Sans" pitchFamily="2" charset="77"/>
              </a:defRPr>
            </a:lvl1pPr>
            <a:lvl2pPr marL="457182" indent="0">
              <a:buFontTx/>
              <a:buNone/>
              <a:defRPr/>
            </a:lvl2pPr>
            <a:lvl3pPr marL="914363" indent="0">
              <a:buFontTx/>
              <a:buNone/>
              <a:defRPr/>
            </a:lvl3pPr>
            <a:lvl4pPr marL="1371545" indent="0">
              <a:buFontTx/>
              <a:buNone/>
              <a:defRPr/>
            </a:lvl4pPr>
            <a:lvl5pPr marL="1828727" indent="0">
              <a:buFontTx/>
              <a:buNone/>
              <a:defRPr/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F6CD9287-ABBC-C54A-8E1C-7D236A91C9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02711" y="5757333"/>
            <a:ext cx="3895989" cy="9245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67" b="0" i="0">
                <a:solidFill>
                  <a:schemeClr val="bg1"/>
                </a:solidFill>
                <a:latin typeface="DM Sans Medium" pitchFamily="2" charset="77"/>
              </a:defRPr>
            </a:lvl1pPr>
            <a:lvl2pPr marL="457182" indent="0">
              <a:buFontTx/>
              <a:buNone/>
              <a:defRPr sz="1167">
                <a:solidFill>
                  <a:schemeClr val="bg1">
                    <a:lumMod val="85000"/>
                  </a:schemeClr>
                </a:solidFill>
              </a:defRPr>
            </a:lvl2pPr>
            <a:lvl3pPr marL="914363" indent="0">
              <a:buFontTx/>
              <a:buNone/>
              <a:defRPr sz="1167">
                <a:solidFill>
                  <a:schemeClr val="bg1">
                    <a:lumMod val="85000"/>
                  </a:schemeClr>
                </a:solidFill>
              </a:defRPr>
            </a:lvl3pPr>
            <a:lvl4pPr marL="1371545" indent="0">
              <a:buFontTx/>
              <a:buNone/>
              <a:defRPr sz="1167">
                <a:solidFill>
                  <a:schemeClr val="bg1">
                    <a:lumMod val="85000"/>
                  </a:schemeClr>
                </a:solidFill>
              </a:defRPr>
            </a:lvl4pPr>
            <a:lvl5pPr marL="1828727" indent="0">
              <a:buFontTx/>
              <a:buNone/>
              <a:defRPr sz="1167"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/>
              <a:t>Edit Presenter’s  Name</a:t>
            </a:r>
            <a:br>
              <a:rPr lang="en-US"/>
            </a:br>
            <a:r>
              <a:rPr lang="en-US"/>
              <a:t>Title</a:t>
            </a:r>
          </a:p>
          <a:p>
            <a:pPr lvl="0"/>
            <a:endParaRPr lang="en-US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76941855-2960-3E40-A235-348A0F0634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73086" y="5757333"/>
            <a:ext cx="3895989" cy="9245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67" b="0" i="0">
                <a:solidFill>
                  <a:schemeClr val="bg1"/>
                </a:solidFill>
                <a:latin typeface="DM Sans Medium" pitchFamily="2" charset="77"/>
              </a:defRPr>
            </a:lvl1pPr>
            <a:lvl2pPr marL="457182" indent="0">
              <a:buFontTx/>
              <a:buNone/>
              <a:defRPr sz="1167">
                <a:solidFill>
                  <a:schemeClr val="bg1">
                    <a:lumMod val="85000"/>
                  </a:schemeClr>
                </a:solidFill>
              </a:defRPr>
            </a:lvl2pPr>
            <a:lvl3pPr marL="914363" indent="0">
              <a:buFontTx/>
              <a:buNone/>
              <a:defRPr sz="1167">
                <a:solidFill>
                  <a:schemeClr val="bg1">
                    <a:lumMod val="85000"/>
                  </a:schemeClr>
                </a:solidFill>
              </a:defRPr>
            </a:lvl3pPr>
            <a:lvl4pPr marL="1371545" indent="0">
              <a:buFontTx/>
              <a:buNone/>
              <a:defRPr sz="1167">
                <a:solidFill>
                  <a:schemeClr val="bg1">
                    <a:lumMod val="85000"/>
                  </a:schemeClr>
                </a:solidFill>
              </a:defRPr>
            </a:lvl4pPr>
            <a:lvl5pPr marL="1828727" indent="0">
              <a:buFontTx/>
              <a:buNone/>
              <a:defRPr sz="1167"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/>
              <a:t>Edit Presenter’s  Name</a:t>
            </a:r>
            <a:br>
              <a:rPr lang="en-US"/>
            </a:br>
            <a:r>
              <a:rPr lang="en-US"/>
              <a:t>Title</a:t>
            </a:r>
          </a:p>
          <a:p>
            <a:pPr lvl="0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480D6DE-E617-254E-85FC-0D42DE5117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48" y="4737456"/>
            <a:ext cx="554163" cy="56430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63F22D2-54C4-5D44-B228-5595E73B32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653" y="5758952"/>
            <a:ext cx="742824" cy="602902"/>
          </a:xfrm>
          <a:prstGeom prst="rect">
            <a:avLst/>
          </a:prstGeom>
        </p:spPr>
      </p:pic>
      <p:sp>
        <p:nvSpPr>
          <p:cNvPr id="4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9906000" y="4988052"/>
            <a:ext cx="1853711" cy="3322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167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8022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37EFA-515E-DCF5-80A1-163AC0386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5CB10A-1C6C-E620-731B-2C5AEDE14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3A445-ADFD-4E1E-8281-0F9C240385F3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44D797-3830-8F2F-3056-33B8BD88B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A1F66D-A876-ECCF-BAFE-358A9B7E9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FA0D8-3064-452C-9FCD-A006702B2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78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Insert photo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4716" y="1215572"/>
            <a:ext cx="4027715" cy="1738016"/>
          </a:xfrm>
        </p:spPr>
        <p:txBody>
          <a:bodyPr anchor="b"/>
          <a:lstStyle>
            <a:lvl1pPr>
              <a:defRPr sz="3333" b="0">
                <a:latin typeface="+mn-lt"/>
              </a:defRPr>
            </a:lvl1pPr>
          </a:lstStyle>
          <a:p>
            <a:r>
              <a:rPr lang="en-US"/>
              <a:t>Insert Name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956353" y="4014110"/>
            <a:ext cx="4686078" cy="2092057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500" baseline="0"/>
            </a:lvl1pPr>
            <a:lvl2pPr marL="190492" indent="0">
              <a:spcAft>
                <a:spcPts val="0"/>
              </a:spcAft>
              <a:buNone/>
              <a:defRPr sz="1500"/>
            </a:lvl2pPr>
            <a:lvl3pPr marL="380985" indent="0">
              <a:spcAft>
                <a:spcPts val="0"/>
              </a:spcAft>
              <a:buNone/>
              <a:defRPr sz="1500"/>
            </a:lvl3pPr>
            <a:lvl4pPr marL="571477" indent="0">
              <a:spcAft>
                <a:spcPts val="0"/>
              </a:spcAft>
              <a:buNone/>
              <a:defRPr sz="1500"/>
            </a:lvl4pPr>
            <a:lvl5pPr marL="761970" indent="0">
              <a:spcAft>
                <a:spcPts val="0"/>
              </a:spcAft>
              <a:buNone/>
              <a:defRPr sz="1500"/>
            </a:lvl5pPr>
          </a:lstStyle>
          <a:p>
            <a:pPr lvl="0"/>
            <a:r>
              <a:rPr lang="en-US"/>
              <a:t>Insert Bio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93" y="2485572"/>
            <a:ext cx="385472" cy="3925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956353" y="3156858"/>
            <a:ext cx="4613505" cy="0"/>
          </a:xfrm>
          <a:prstGeom prst="line">
            <a:avLst/>
          </a:prstGeom>
          <a:ln>
            <a:solidFill>
              <a:srgbClr val="8082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956353" y="3864429"/>
            <a:ext cx="4613505" cy="0"/>
          </a:xfrm>
          <a:prstGeom prst="line">
            <a:avLst/>
          </a:prstGeom>
          <a:ln>
            <a:solidFill>
              <a:srgbClr val="8082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956353" y="3156858"/>
            <a:ext cx="4686078" cy="687928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808285"/>
                </a:solidFill>
              </a:defRPr>
            </a:lvl1pPr>
            <a:lvl2pPr marL="190492" indent="0">
              <a:buNone/>
              <a:defRPr/>
            </a:lvl2pPr>
            <a:lvl3pPr marL="380985" indent="0">
              <a:buNone/>
              <a:defRPr/>
            </a:lvl3pPr>
            <a:lvl4pPr marL="571477" indent="0">
              <a:buNone/>
              <a:defRPr/>
            </a:lvl4pPr>
            <a:lvl5pPr marL="761970" indent="0">
              <a:buNone/>
              <a:defRPr/>
            </a:lvl5pPr>
          </a:lstStyle>
          <a:p>
            <a:pPr lvl="0"/>
            <a:r>
              <a:rPr lang="en-US"/>
              <a:t>Insert Job Title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BCA10309-DD1F-F345-B2A8-60C123330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26815" y="6355292"/>
            <a:ext cx="2411186" cy="365125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65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s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250" y="95250"/>
            <a:ext cx="3775021" cy="1028378"/>
          </a:xfrm>
        </p:spPr>
        <p:txBody>
          <a:bodyPr anchor="b"/>
          <a:lstStyle>
            <a:lvl1pPr>
              <a:defRPr sz="2500" b="1" i="0">
                <a:latin typeface="DM Sa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526815" y="6355292"/>
            <a:ext cx="2411186" cy="365125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96486" y="1737717"/>
            <a:ext cx="3612656" cy="3596822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  <a:lvl2pPr marL="190492" indent="0">
              <a:spcAft>
                <a:spcPts val="0"/>
              </a:spcAft>
              <a:buNone/>
              <a:defRPr/>
            </a:lvl2pPr>
            <a:lvl3pPr marL="380985" indent="0">
              <a:spcAft>
                <a:spcPts val="0"/>
              </a:spcAft>
              <a:buNone/>
              <a:defRPr/>
            </a:lvl3pPr>
            <a:lvl4pPr marL="571477" indent="0">
              <a:spcAft>
                <a:spcPts val="0"/>
              </a:spcAft>
              <a:buNone/>
              <a:defRPr/>
            </a:lvl4pPr>
            <a:lvl5pPr marL="76197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8278463" y="1355033"/>
            <a:ext cx="2867823" cy="1293825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167"/>
            </a:lvl1pPr>
            <a:lvl2pPr marL="190492" indent="0">
              <a:spcAft>
                <a:spcPts val="0"/>
              </a:spcAft>
              <a:buNone/>
              <a:defRPr/>
            </a:lvl2pPr>
            <a:lvl3pPr marL="380985" indent="0">
              <a:spcAft>
                <a:spcPts val="0"/>
              </a:spcAft>
              <a:buNone/>
              <a:defRPr/>
            </a:lvl3pPr>
            <a:lvl4pPr marL="571477" indent="0">
              <a:spcAft>
                <a:spcPts val="0"/>
              </a:spcAft>
              <a:buNone/>
              <a:defRPr/>
            </a:lvl4pPr>
            <a:lvl5pPr marL="76197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8265199" y="562429"/>
            <a:ext cx="2867823" cy="79260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 b="1" i="0">
                <a:solidFill>
                  <a:srgbClr val="0785F2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190492" indent="0">
              <a:spcAft>
                <a:spcPts val="0"/>
              </a:spcAft>
              <a:buNone/>
              <a:defRPr/>
            </a:lvl2pPr>
            <a:lvl3pPr marL="380985" indent="0">
              <a:spcAft>
                <a:spcPts val="0"/>
              </a:spcAft>
              <a:buNone/>
              <a:defRPr/>
            </a:lvl3pPr>
            <a:lvl4pPr marL="571477" indent="0">
              <a:spcAft>
                <a:spcPts val="0"/>
              </a:spcAft>
              <a:buNone/>
              <a:defRPr/>
            </a:lvl4pPr>
            <a:lvl5pPr marL="76197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5049034" y="1355033"/>
            <a:ext cx="2867823" cy="1293825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167"/>
            </a:lvl1pPr>
            <a:lvl2pPr marL="190492" indent="0">
              <a:spcAft>
                <a:spcPts val="0"/>
              </a:spcAft>
              <a:buNone/>
              <a:defRPr/>
            </a:lvl2pPr>
            <a:lvl3pPr marL="380985" indent="0">
              <a:spcAft>
                <a:spcPts val="0"/>
              </a:spcAft>
              <a:buNone/>
              <a:defRPr/>
            </a:lvl3pPr>
            <a:lvl4pPr marL="571477" indent="0">
              <a:spcAft>
                <a:spcPts val="0"/>
              </a:spcAft>
              <a:buNone/>
              <a:defRPr/>
            </a:lvl4pPr>
            <a:lvl5pPr marL="76197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035771" y="562429"/>
            <a:ext cx="2867823" cy="79260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 b="1" i="0">
                <a:solidFill>
                  <a:srgbClr val="0785F2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190492" indent="0">
              <a:spcAft>
                <a:spcPts val="0"/>
              </a:spcAft>
              <a:buNone/>
              <a:defRPr/>
            </a:lvl2pPr>
            <a:lvl3pPr marL="380985" indent="0">
              <a:spcAft>
                <a:spcPts val="0"/>
              </a:spcAft>
              <a:buNone/>
              <a:defRPr/>
            </a:lvl3pPr>
            <a:lvl4pPr marL="571477" indent="0">
              <a:spcAft>
                <a:spcPts val="0"/>
              </a:spcAft>
              <a:buNone/>
              <a:defRPr/>
            </a:lvl4pPr>
            <a:lvl5pPr marL="76197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8278463" y="3804320"/>
            <a:ext cx="2867823" cy="1293825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167"/>
            </a:lvl1pPr>
            <a:lvl2pPr marL="190492" indent="0">
              <a:spcAft>
                <a:spcPts val="0"/>
              </a:spcAft>
              <a:buNone/>
              <a:defRPr/>
            </a:lvl2pPr>
            <a:lvl3pPr marL="380985" indent="0">
              <a:spcAft>
                <a:spcPts val="0"/>
              </a:spcAft>
              <a:buNone/>
              <a:defRPr/>
            </a:lvl3pPr>
            <a:lvl4pPr marL="571477" indent="0">
              <a:spcAft>
                <a:spcPts val="0"/>
              </a:spcAft>
              <a:buNone/>
              <a:defRPr/>
            </a:lvl4pPr>
            <a:lvl5pPr marL="76197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8265199" y="3011716"/>
            <a:ext cx="2867823" cy="79260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 b="1" i="0">
                <a:solidFill>
                  <a:srgbClr val="0785F2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190492" indent="0">
              <a:spcAft>
                <a:spcPts val="0"/>
              </a:spcAft>
              <a:buNone/>
              <a:defRPr/>
            </a:lvl2pPr>
            <a:lvl3pPr marL="380985" indent="0">
              <a:spcAft>
                <a:spcPts val="0"/>
              </a:spcAft>
              <a:buNone/>
              <a:defRPr/>
            </a:lvl3pPr>
            <a:lvl4pPr marL="571477" indent="0">
              <a:spcAft>
                <a:spcPts val="0"/>
              </a:spcAft>
              <a:buNone/>
              <a:defRPr/>
            </a:lvl4pPr>
            <a:lvl5pPr marL="76197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21"/>
          </p:nvPr>
        </p:nvSpPr>
        <p:spPr>
          <a:xfrm>
            <a:off x="5049034" y="3804320"/>
            <a:ext cx="2867823" cy="1293825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167"/>
            </a:lvl1pPr>
            <a:lvl2pPr marL="190492" indent="0">
              <a:spcAft>
                <a:spcPts val="0"/>
              </a:spcAft>
              <a:buNone/>
              <a:defRPr/>
            </a:lvl2pPr>
            <a:lvl3pPr marL="380985" indent="0">
              <a:spcAft>
                <a:spcPts val="0"/>
              </a:spcAft>
              <a:buNone/>
              <a:defRPr/>
            </a:lvl3pPr>
            <a:lvl4pPr marL="571477" indent="0">
              <a:spcAft>
                <a:spcPts val="0"/>
              </a:spcAft>
              <a:buNone/>
              <a:defRPr/>
            </a:lvl4pPr>
            <a:lvl5pPr marL="76197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5035771" y="3011716"/>
            <a:ext cx="2867823" cy="79260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 b="1" i="0">
                <a:solidFill>
                  <a:srgbClr val="0785F2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190492" indent="0">
              <a:spcAft>
                <a:spcPts val="0"/>
              </a:spcAft>
              <a:buNone/>
              <a:defRPr/>
            </a:lvl2pPr>
            <a:lvl3pPr marL="380985" indent="0">
              <a:spcAft>
                <a:spcPts val="0"/>
              </a:spcAft>
              <a:buNone/>
              <a:defRPr/>
            </a:lvl3pPr>
            <a:lvl4pPr marL="571477" indent="0">
              <a:spcAft>
                <a:spcPts val="0"/>
              </a:spcAft>
              <a:buNone/>
              <a:defRPr/>
            </a:lvl4pPr>
            <a:lvl5pPr marL="76197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0000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17F13FE-D5C2-3148-BE87-CD38AB6DDBF9}"/>
              </a:ext>
            </a:extLst>
          </p:cNvPr>
          <p:cNvCxnSpPr>
            <a:cxnSpLocks/>
          </p:cNvCxnSpPr>
          <p:nvPr userDrawn="1"/>
        </p:nvCxnSpPr>
        <p:spPr>
          <a:xfrm>
            <a:off x="445975" y="1397000"/>
            <a:ext cx="4268093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E9C919A-64E7-70AB-71D0-D7C37C008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75" y="6332220"/>
            <a:ext cx="296750" cy="24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509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9183124B-FBD0-A14D-A68D-D7EDE462A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26815" y="6355292"/>
            <a:ext cx="2411186" cy="365125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1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s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250" y="95250"/>
            <a:ext cx="3775021" cy="1028378"/>
          </a:xfrm>
        </p:spPr>
        <p:txBody>
          <a:bodyPr anchor="b"/>
          <a:lstStyle>
            <a:lvl1pPr>
              <a:defRPr sz="2500" b="1" i="0">
                <a:latin typeface="DM Sa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526815" y="6355292"/>
            <a:ext cx="2411186" cy="365125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96486" y="1737717"/>
            <a:ext cx="3612656" cy="3596822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  <a:lvl2pPr marL="190492" indent="0">
              <a:spcAft>
                <a:spcPts val="0"/>
              </a:spcAft>
              <a:buNone/>
              <a:defRPr/>
            </a:lvl2pPr>
            <a:lvl3pPr marL="380985" indent="0">
              <a:spcAft>
                <a:spcPts val="0"/>
              </a:spcAft>
              <a:buNone/>
              <a:defRPr/>
            </a:lvl3pPr>
            <a:lvl4pPr marL="571477" indent="0">
              <a:spcAft>
                <a:spcPts val="0"/>
              </a:spcAft>
              <a:buNone/>
              <a:defRPr/>
            </a:lvl4pPr>
            <a:lvl5pPr marL="76197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8278463" y="1355033"/>
            <a:ext cx="2867823" cy="1293825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167"/>
            </a:lvl1pPr>
            <a:lvl2pPr marL="190492" indent="0">
              <a:spcAft>
                <a:spcPts val="0"/>
              </a:spcAft>
              <a:buNone/>
              <a:defRPr/>
            </a:lvl2pPr>
            <a:lvl3pPr marL="380985" indent="0">
              <a:spcAft>
                <a:spcPts val="0"/>
              </a:spcAft>
              <a:buNone/>
              <a:defRPr/>
            </a:lvl3pPr>
            <a:lvl4pPr marL="571477" indent="0">
              <a:spcAft>
                <a:spcPts val="0"/>
              </a:spcAft>
              <a:buNone/>
              <a:defRPr/>
            </a:lvl4pPr>
            <a:lvl5pPr marL="76197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8265199" y="562429"/>
            <a:ext cx="2867823" cy="79260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 b="1" i="0">
                <a:solidFill>
                  <a:srgbClr val="0785F2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190492" indent="0">
              <a:spcAft>
                <a:spcPts val="0"/>
              </a:spcAft>
              <a:buNone/>
              <a:defRPr/>
            </a:lvl2pPr>
            <a:lvl3pPr marL="380985" indent="0">
              <a:spcAft>
                <a:spcPts val="0"/>
              </a:spcAft>
              <a:buNone/>
              <a:defRPr/>
            </a:lvl3pPr>
            <a:lvl4pPr marL="571477" indent="0">
              <a:spcAft>
                <a:spcPts val="0"/>
              </a:spcAft>
              <a:buNone/>
              <a:defRPr/>
            </a:lvl4pPr>
            <a:lvl5pPr marL="76197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5049034" y="1355033"/>
            <a:ext cx="2867823" cy="1293825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167"/>
            </a:lvl1pPr>
            <a:lvl2pPr marL="190492" indent="0">
              <a:spcAft>
                <a:spcPts val="0"/>
              </a:spcAft>
              <a:buNone/>
              <a:defRPr/>
            </a:lvl2pPr>
            <a:lvl3pPr marL="380985" indent="0">
              <a:spcAft>
                <a:spcPts val="0"/>
              </a:spcAft>
              <a:buNone/>
              <a:defRPr/>
            </a:lvl3pPr>
            <a:lvl4pPr marL="571477" indent="0">
              <a:spcAft>
                <a:spcPts val="0"/>
              </a:spcAft>
              <a:buNone/>
              <a:defRPr/>
            </a:lvl4pPr>
            <a:lvl5pPr marL="76197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035771" y="562429"/>
            <a:ext cx="2867823" cy="79260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 b="1" i="0">
                <a:solidFill>
                  <a:srgbClr val="0785F2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190492" indent="0">
              <a:spcAft>
                <a:spcPts val="0"/>
              </a:spcAft>
              <a:buNone/>
              <a:defRPr/>
            </a:lvl2pPr>
            <a:lvl3pPr marL="380985" indent="0">
              <a:spcAft>
                <a:spcPts val="0"/>
              </a:spcAft>
              <a:buNone/>
              <a:defRPr/>
            </a:lvl3pPr>
            <a:lvl4pPr marL="571477" indent="0">
              <a:spcAft>
                <a:spcPts val="0"/>
              </a:spcAft>
              <a:buNone/>
              <a:defRPr/>
            </a:lvl4pPr>
            <a:lvl5pPr marL="76197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8278463" y="3804320"/>
            <a:ext cx="2867823" cy="1293825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167"/>
            </a:lvl1pPr>
            <a:lvl2pPr marL="190492" indent="0">
              <a:spcAft>
                <a:spcPts val="0"/>
              </a:spcAft>
              <a:buNone/>
              <a:defRPr/>
            </a:lvl2pPr>
            <a:lvl3pPr marL="380985" indent="0">
              <a:spcAft>
                <a:spcPts val="0"/>
              </a:spcAft>
              <a:buNone/>
              <a:defRPr/>
            </a:lvl3pPr>
            <a:lvl4pPr marL="571477" indent="0">
              <a:spcAft>
                <a:spcPts val="0"/>
              </a:spcAft>
              <a:buNone/>
              <a:defRPr/>
            </a:lvl4pPr>
            <a:lvl5pPr marL="76197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8265199" y="3011716"/>
            <a:ext cx="2867823" cy="79260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 b="1" i="0">
                <a:solidFill>
                  <a:srgbClr val="0785F2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190492" indent="0">
              <a:spcAft>
                <a:spcPts val="0"/>
              </a:spcAft>
              <a:buNone/>
              <a:defRPr/>
            </a:lvl2pPr>
            <a:lvl3pPr marL="380985" indent="0">
              <a:spcAft>
                <a:spcPts val="0"/>
              </a:spcAft>
              <a:buNone/>
              <a:defRPr/>
            </a:lvl3pPr>
            <a:lvl4pPr marL="571477" indent="0">
              <a:spcAft>
                <a:spcPts val="0"/>
              </a:spcAft>
              <a:buNone/>
              <a:defRPr/>
            </a:lvl4pPr>
            <a:lvl5pPr marL="76197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21"/>
          </p:nvPr>
        </p:nvSpPr>
        <p:spPr>
          <a:xfrm>
            <a:off x="5049034" y="3804320"/>
            <a:ext cx="2867823" cy="1293825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167"/>
            </a:lvl1pPr>
            <a:lvl2pPr marL="190492" indent="0">
              <a:spcAft>
                <a:spcPts val="0"/>
              </a:spcAft>
              <a:buNone/>
              <a:defRPr/>
            </a:lvl2pPr>
            <a:lvl3pPr marL="380985" indent="0">
              <a:spcAft>
                <a:spcPts val="0"/>
              </a:spcAft>
              <a:buNone/>
              <a:defRPr/>
            </a:lvl3pPr>
            <a:lvl4pPr marL="571477" indent="0">
              <a:spcAft>
                <a:spcPts val="0"/>
              </a:spcAft>
              <a:buNone/>
              <a:defRPr/>
            </a:lvl4pPr>
            <a:lvl5pPr marL="76197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5035771" y="3011716"/>
            <a:ext cx="2867823" cy="79260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 b="1" i="0">
                <a:solidFill>
                  <a:srgbClr val="0785F2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190492" indent="0">
              <a:spcAft>
                <a:spcPts val="0"/>
              </a:spcAft>
              <a:buNone/>
              <a:defRPr/>
            </a:lvl2pPr>
            <a:lvl3pPr marL="380985" indent="0">
              <a:spcAft>
                <a:spcPts val="0"/>
              </a:spcAft>
              <a:buNone/>
              <a:defRPr/>
            </a:lvl3pPr>
            <a:lvl4pPr marL="571477" indent="0">
              <a:spcAft>
                <a:spcPts val="0"/>
              </a:spcAft>
              <a:buNone/>
              <a:defRPr/>
            </a:lvl4pPr>
            <a:lvl5pPr marL="76197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0000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17F13FE-D5C2-3148-BE87-CD38AB6DDBF9}"/>
              </a:ext>
            </a:extLst>
          </p:cNvPr>
          <p:cNvCxnSpPr>
            <a:cxnSpLocks/>
          </p:cNvCxnSpPr>
          <p:nvPr userDrawn="1"/>
        </p:nvCxnSpPr>
        <p:spPr>
          <a:xfrm>
            <a:off x="445975" y="1397000"/>
            <a:ext cx="4268093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7223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4500" y="95251"/>
            <a:ext cx="10763250" cy="804254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6476" y="6349494"/>
            <a:ext cx="24111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accent6"/>
                </a:solidFill>
              </a:defRPr>
            </a:lvl1pPr>
          </a:lstStyle>
          <a:p>
            <a:fld id="{F384092C-9B9C-9748-AC6A-F06C9D03AD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603250" y="1397000"/>
            <a:ext cx="10699750" cy="453099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3B3A76-A831-5F45-AD16-5CA8E547FEF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75" y="6332220"/>
            <a:ext cx="296750" cy="24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1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838" r:id="rId2"/>
    <p:sldLayoutId id="2147483792" r:id="rId3"/>
    <p:sldLayoutId id="2147483728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DM Sans Medium" charset="0"/>
          <a:ea typeface="DM Sans Medium" charset="0"/>
          <a:cs typeface="DM Sans Medium" charset="0"/>
        </a:defRPr>
      </a:lvl1pPr>
    </p:titleStyle>
    <p:bodyStyle>
      <a:lvl1pPr marL="228600" indent="-228600" algn="l" defTabSz="1097280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DM Sans Medium" charset="0"/>
          <a:cs typeface="DM Sans Medium" charset="0"/>
        </a:defRPr>
      </a:lvl1pPr>
      <a:lvl2pPr marL="457200" indent="-228600" algn="l" defTabSz="1097280" rtl="0" eaLnBrk="1" latinLnBrk="0" hangingPunct="1">
        <a:lnSpc>
          <a:spcPct val="110000"/>
        </a:lnSpc>
        <a:spcBef>
          <a:spcPts val="400"/>
        </a:spcBef>
        <a:spcAft>
          <a:spcPts val="0"/>
        </a:spcAft>
        <a:buFont typeface=".AppleSystemUIFont" charset="-120"/>
        <a:buChar char="-"/>
        <a:defRPr sz="1800" b="0" i="0" kern="1200">
          <a:solidFill>
            <a:schemeClr val="tx1"/>
          </a:solidFill>
          <a:latin typeface="+mn-lt"/>
          <a:ea typeface="DM Sans Medium" charset="0"/>
          <a:cs typeface="DM Sans Medium" charset="0"/>
        </a:defRPr>
      </a:lvl2pPr>
      <a:lvl3pPr marL="685800" indent="-228600" algn="l" defTabSz="1097280" rtl="0" eaLnBrk="1" latinLnBrk="0" hangingPunct="1">
        <a:lnSpc>
          <a:spcPct val="110000"/>
        </a:lnSpc>
        <a:spcBef>
          <a:spcPts val="400"/>
        </a:spcBef>
        <a:spcAft>
          <a:spcPts val="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DM Sans Medium" charset="0"/>
          <a:cs typeface="DM Sans Medium" charset="0"/>
        </a:defRPr>
      </a:lvl3pPr>
      <a:lvl4pPr marL="914400" indent="-228600" algn="l" defTabSz="1097280" rtl="0" eaLnBrk="1" latinLnBrk="0" hangingPunct="1">
        <a:lnSpc>
          <a:spcPct val="110000"/>
        </a:lnSpc>
        <a:spcBef>
          <a:spcPts val="300"/>
        </a:spcBef>
        <a:spcAft>
          <a:spcPts val="0"/>
        </a:spcAft>
        <a:buFont typeface=".AppleSystemUIFont" charset="-120"/>
        <a:buChar char="-"/>
        <a:defRPr sz="1600" b="0" i="0" kern="1200">
          <a:solidFill>
            <a:schemeClr val="tx1"/>
          </a:solidFill>
          <a:latin typeface="+mn-lt"/>
          <a:ea typeface="DM Sans Medium" charset="0"/>
          <a:cs typeface="DM Sans Medium" charset="0"/>
        </a:defRPr>
      </a:lvl4pPr>
      <a:lvl5pPr marL="1143000" indent="-228600" algn="l" defTabSz="1097280" rtl="0" eaLnBrk="1" latinLnBrk="0" hangingPunct="1">
        <a:lnSpc>
          <a:spcPct val="110000"/>
        </a:lnSpc>
        <a:spcBef>
          <a:spcPts val="300"/>
        </a:spcBef>
        <a:spcAft>
          <a:spcPts val="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DM Sans Medium" charset="0"/>
          <a:cs typeface="DM Sans Medium" charset="0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880" userDrawn="1">
          <p15:clr>
            <a:srgbClr val="F26B43"/>
          </p15:clr>
        </p15:guide>
        <p15:guide id="3" pos="280" userDrawn="1">
          <p15:clr>
            <a:srgbClr val="F26B43"/>
          </p15:clr>
        </p15:guide>
        <p15:guide id="4" pos="7120" userDrawn="1">
          <p15:clr>
            <a:srgbClr val="F26B43"/>
          </p15:clr>
        </p15:guide>
        <p15:guide id="5" orient="horz" pos="60" userDrawn="1">
          <p15:clr>
            <a:srgbClr val="F26B43"/>
          </p15:clr>
        </p15:guide>
        <p15:guide id="6" orient="horz" pos="540" userDrawn="1">
          <p15:clr>
            <a:srgbClr val="F26B43"/>
          </p15:clr>
        </p15:guide>
        <p15:guide id="7" pos="380" userDrawn="1">
          <p15:clr>
            <a:srgbClr val="F26B43"/>
          </p15:clr>
        </p15:guide>
        <p15:guide id="9" orient="horz" pos="364" userDrawn="1">
          <p15:clr>
            <a:srgbClr val="F26B43"/>
          </p15:clr>
        </p15:guide>
        <p15:guide id="10" pos="7520" userDrawn="1">
          <p15:clr>
            <a:srgbClr val="F26B43"/>
          </p15:clr>
        </p15:guide>
        <p15:guide id="11" orient="horz" pos="4140" userDrawn="1">
          <p15:clr>
            <a:srgbClr val="F26B43"/>
          </p15:clr>
        </p15:guide>
        <p15:guide id="12" orient="horz" pos="373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075DFF-E5BD-03C6-652E-838CCA0E5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3B7686-29A5-A3E1-CC12-1FF9126737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10967-F8E7-9098-1A33-8370B699AD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3A445-ADFD-4E1E-8281-0F9C240385F3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BFFBA-9131-35A3-7857-D119364E88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5D6A8-C5DC-B927-C32B-FC72F5C7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FA0D8-3064-452C-9FCD-A006702B2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716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840" r:id="rId2"/>
    <p:sldLayoutId id="2147483665" r:id="rId3"/>
    <p:sldLayoutId id="214748384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C51803-63AC-4EB9-8C98-8036D98B0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2192C7-734B-4DC0-B97F-7D909489E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6A931-C7FA-47F1-8047-7609D8EEFE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3BD73-5E65-47DF-BCC2-E0A172D78A99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76650-83A3-4AF0-88FD-F627D6C598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4FDB3-A6F0-4A81-969C-70F051C58C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40E7F-8679-4C88-86C4-8C4C929D1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8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84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402576" y="4165694"/>
            <a:ext cx="9229029" cy="1184228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Attleboro Dyeworks Site Redevelopment Project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8318" y="5750193"/>
            <a:ext cx="4977892" cy="924510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EPA Office of Brownfields and Land Revitalization</a:t>
            </a:r>
          </a:p>
          <a:p>
            <a:r>
              <a:rPr lang="en-US"/>
              <a:t>Regionally-Directed Technical Assistance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5371335" y="5750193"/>
            <a:ext cx="4801518" cy="924510"/>
          </a:xfrm>
        </p:spPr>
        <p:txBody>
          <a:bodyPr/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Eliza Johnston, Julia Borgida, Clay Lin – ICF</a:t>
            </a:r>
          </a:p>
          <a:p>
            <a:r>
              <a:rPr lang="en-US"/>
              <a:t>Mike Fox – SGA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3CE0881-9130-D165-B436-3C47E102C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75296" y="5874919"/>
            <a:ext cx="1242713" cy="42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6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250" y="95250"/>
            <a:ext cx="4413251" cy="1028378"/>
          </a:xfrm>
        </p:spPr>
        <p:txBody>
          <a:bodyPr>
            <a:normAutofit/>
          </a:bodyPr>
          <a:lstStyle/>
          <a:p>
            <a:r>
              <a:rPr lang="en-US" dirty="0"/>
              <a:t>Retail Real Estate Trends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62139" y="3561282"/>
            <a:ext cx="3048218" cy="571549"/>
          </a:xfrm>
        </p:spPr>
        <p:txBody>
          <a:bodyPr>
            <a:normAutofit fontScale="92500" lnSpcReduction="10000"/>
          </a:bodyPr>
          <a:lstStyle/>
          <a:p>
            <a:r>
              <a:rPr lang="en-US" sz="4000" dirty="0">
                <a:solidFill>
                  <a:schemeClr val="accent5"/>
                </a:solidFill>
              </a:rPr>
              <a:t>+6,000 SF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4092C-9B9C-9748-AC6A-F06C9D03AD52}" type="slidenum">
              <a:rPr lang="en-US" smtClean="0"/>
              <a:t>10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762139" y="4132831"/>
            <a:ext cx="3048218" cy="2304868"/>
          </a:xfrm>
        </p:spPr>
        <p:txBody>
          <a:bodyPr>
            <a:normAutofit/>
          </a:bodyPr>
          <a:lstStyle/>
          <a:p>
            <a:r>
              <a:rPr lang="en-US" b="1" dirty="0">
                <a:latin typeface="DM Sans" pitchFamily="2" charset="0"/>
              </a:rPr>
              <a:t>Retail New Construction in Seekonk (Q3 2022)</a:t>
            </a:r>
          </a:p>
          <a:p>
            <a:pPr marL="238115" indent="-238115">
              <a:buFont typeface="Arial" panose="020B0604020202020204" pitchFamily="34" charset="0"/>
              <a:buChar char="•"/>
            </a:pPr>
            <a:r>
              <a:rPr lang="en-US" dirty="0">
                <a:latin typeface="DM Sans" pitchFamily="2" charset="0"/>
              </a:rPr>
              <a:t>Total retail space has stayed relatively consistent for the past five years, with two new constructions and a demolition </a:t>
            </a:r>
          </a:p>
          <a:p>
            <a:pPr marL="238115" indent="-238115">
              <a:buFont typeface="Arial" panose="020B0604020202020204" pitchFamily="34" charset="0"/>
              <a:buChar char="•"/>
            </a:pPr>
            <a:r>
              <a:rPr lang="en-US" dirty="0">
                <a:latin typeface="DM Sans" pitchFamily="2" charset="0"/>
              </a:rPr>
              <a:t>460,439 SF of new retail space in Bristol County (inclusive of Seekonk), suggesting more activity at the County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BB040A-AE7B-4CFE-81D6-2C9E4B1490D0}"/>
              </a:ext>
            </a:extLst>
          </p:cNvPr>
          <p:cNvSpPr txBox="1"/>
          <p:nvPr/>
        </p:nvSpPr>
        <p:spPr>
          <a:xfrm>
            <a:off x="596486" y="1595617"/>
            <a:ext cx="3743601" cy="22714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38115" indent="-238115">
              <a:buFont typeface="Arial" panose="020B0604020202020204" pitchFamily="34" charset="0"/>
              <a:buChar char="•"/>
            </a:pPr>
            <a:endParaRPr lang="en-US" sz="1500" dirty="0">
              <a:highlight>
                <a:srgbClr val="FFFF00"/>
              </a:highlight>
              <a:latin typeface="DM Sans" pitchFamily="2" charset="0"/>
            </a:endParaRPr>
          </a:p>
          <a:p>
            <a:pPr marL="238115" indent="-238115">
              <a:buFont typeface="Arial" panose="020B0604020202020204" pitchFamily="34" charset="0"/>
              <a:buChar char="•"/>
            </a:pPr>
            <a:r>
              <a:rPr lang="en-US" sz="1500" dirty="0">
                <a:latin typeface="DM Sans" pitchFamily="2" charset="0"/>
              </a:rPr>
              <a:t>Overall, retail vacancy jumped during the COVID pandemic, but has since decreased in the aftermath</a:t>
            </a:r>
          </a:p>
          <a:p>
            <a:pPr marL="238115" indent="-238115">
              <a:buFont typeface="Arial" panose="020B0604020202020204" pitchFamily="34" charset="0"/>
              <a:buChar char="•"/>
            </a:pPr>
            <a:r>
              <a:rPr lang="en-US" sz="1500" dirty="0">
                <a:latin typeface="DM Sans" pitchFamily="2" charset="0"/>
              </a:rPr>
              <a:t>Tight retail real estate market, with vacancy rates lower than ideal</a:t>
            </a:r>
          </a:p>
          <a:p>
            <a:endParaRPr lang="en-US" sz="1500" dirty="0">
              <a:latin typeface="DM Sans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389416B-5008-944D-38AF-2DDCFE9B5760}"/>
              </a:ext>
            </a:extLst>
          </p:cNvPr>
          <p:cNvSpPr txBox="1">
            <a:spLocks/>
          </p:cNvSpPr>
          <p:nvPr/>
        </p:nvSpPr>
        <p:spPr>
          <a:xfrm>
            <a:off x="4757973" y="959448"/>
            <a:ext cx="3909115" cy="10283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i="0" kern="1200">
                <a:solidFill>
                  <a:schemeClr val="tx1"/>
                </a:solidFill>
                <a:latin typeface="DM Sans" pitchFamily="2" charset="77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chemeClr val="accent5">
                    <a:lumMod val="75000"/>
                  </a:schemeClr>
                </a:solidFill>
              </a:rPr>
              <a:t>Retail Vacancy Rate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F3BDDCE-4A6B-E802-0DEA-53074CFFD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45176" y="2229153"/>
            <a:ext cx="6629400" cy="373914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7EF7EDB-8B70-D2B7-D20E-E6C35440054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7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0450" y="6361747"/>
            <a:ext cx="533400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2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250" y="95250"/>
            <a:ext cx="5695950" cy="1028378"/>
          </a:xfrm>
        </p:spPr>
        <p:txBody>
          <a:bodyPr>
            <a:normAutofit/>
          </a:bodyPr>
          <a:lstStyle/>
          <a:p>
            <a:r>
              <a:rPr lang="en-US" dirty="0"/>
              <a:t>Retail Real Estate Rent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4092C-9B9C-9748-AC6A-F06C9D03AD52}" type="slidenum">
              <a:rPr lang="en-US" smtClean="0"/>
              <a:t>11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827385" y="3406728"/>
            <a:ext cx="3048218" cy="2052808"/>
          </a:xfrm>
        </p:spPr>
        <p:txBody>
          <a:bodyPr>
            <a:normAutofit/>
          </a:bodyPr>
          <a:lstStyle/>
          <a:p>
            <a:r>
              <a:rPr lang="en-US" b="1">
                <a:latin typeface="DM Sans" pitchFamily="2" charset="0"/>
              </a:rPr>
              <a:t>Average asking rent per SF (Q3 2022)</a:t>
            </a:r>
          </a:p>
          <a:p>
            <a:pPr marL="238115" indent="-238115">
              <a:buFont typeface="Arial" panose="020B0604020202020204" pitchFamily="34" charset="0"/>
              <a:buChar char="•"/>
            </a:pPr>
            <a:r>
              <a:rPr lang="en-US">
                <a:latin typeface="DM Sans" pitchFamily="2" charset="0"/>
              </a:rPr>
              <a:t>Rental costs reached a low in 2016 and have since fluctuated but have increased overall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827385" y="2636396"/>
            <a:ext cx="2867823" cy="792604"/>
          </a:xfrm>
        </p:spPr>
        <p:txBody>
          <a:bodyPr>
            <a:normAutofit fontScale="70000" lnSpcReduction="20000"/>
          </a:bodyPr>
          <a:lstStyle/>
          <a:p>
            <a:r>
              <a:rPr lang="en-US">
                <a:solidFill>
                  <a:schemeClr val="accent5"/>
                </a:solidFill>
              </a:rPr>
              <a:t>$20.78/SF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5D43BA2-AC9F-3007-B7A5-CFA246F5B11C}"/>
              </a:ext>
            </a:extLst>
          </p:cNvPr>
          <p:cNvSpPr txBox="1">
            <a:spLocks/>
          </p:cNvSpPr>
          <p:nvPr/>
        </p:nvSpPr>
        <p:spPr>
          <a:xfrm>
            <a:off x="4592321" y="1396770"/>
            <a:ext cx="3909115" cy="10283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i="0" kern="1200">
                <a:solidFill>
                  <a:schemeClr val="tx1"/>
                </a:solidFill>
                <a:latin typeface="DM Sans" pitchFamily="2" charset="77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chemeClr val="accent5">
                    <a:lumMod val="75000"/>
                  </a:schemeClr>
                </a:solidFill>
              </a:rPr>
              <a:t>Retail (All Services) Rent per SF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E250B7C-D2D3-262C-5BA1-50315375F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68160" y="2606790"/>
            <a:ext cx="6629400" cy="365212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D58C137-3EB7-DE28-E817-FFA2E55E783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7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0450" y="6361747"/>
            <a:ext cx="533400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36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250" y="95250"/>
            <a:ext cx="4968875" cy="1028378"/>
          </a:xfrm>
        </p:spPr>
        <p:txBody>
          <a:bodyPr>
            <a:normAutofit/>
          </a:bodyPr>
          <a:lstStyle/>
          <a:p>
            <a:r>
              <a:rPr lang="en-US"/>
              <a:t>Multifamily Real Estate Trends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4092C-9B9C-9748-AC6A-F06C9D03AD52}" type="slidenum">
              <a:rPr lang="en-US" smtClean="0"/>
              <a:t>12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762139" y="2867258"/>
            <a:ext cx="3048218" cy="3488033"/>
          </a:xfrm>
        </p:spPr>
        <p:txBody>
          <a:bodyPr>
            <a:normAutofit/>
          </a:bodyPr>
          <a:lstStyle/>
          <a:p>
            <a:r>
              <a:rPr lang="en-US" b="1" dirty="0">
                <a:latin typeface="DM Sans" pitchFamily="2" charset="0"/>
              </a:rPr>
              <a:t>Multi-family Rental Units in Seekonk (Q3 2022)</a:t>
            </a:r>
          </a:p>
          <a:p>
            <a:pPr marL="238115" indent="-238115">
              <a:buFont typeface="Arial" panose="020B0604020202020204" pitchFamily="34" charset="0"/>
              <a:buChar char="•"/>
            </a:pPr>
            <a:r>
              <a:rPr lang="en-US" dirty="0">
                <a:latin typeface="DM Sans" pitchFamily="2" charset="0"/>
              </a:rPr>
              <a:t>The number of rental units has not increased since 2016</a:t>
            </a:r>
          </a:p>
          <a:p>
            <a:pPr marL="238115" indent="-238115">
              <a:buFont typeface="Arial" panose="020B0604020202020204" pitchFamily="34" charset="0"/>
              <a:buChar char="•"/>
            </a:pPr>
            <a:r>
              <a:rPr lang="en-US" dirty="0">
                <a:latin typeface="DM Sans" pitchFamily="2" charset="0"/>
              </a:rPr>
              <a:t>Bristol County has 32,480 units of multi-family housing (inclusive of Seekonk units) – Seekonk makes up </a:t>
            </a:r>
            <a:r>
              <a:rPr lang="en-US">
                <a:latin typeface="DM Sans" pitchFamily="2" charset="0"/>
              </a:rPr>
              <a:t>a higher per capita </a:t>
            </a:r>
            <a:r>
              <a:rPr lang="en-US" dirty="0">
                <a:latin typeface="DM Sans" pitchFamily="2" charset="0"/>
              </a:rPr>
              <a:t>multi-family inventory</a:t>
            </a:r>
            <a:r>
              <a:rPr lang="en-US">
                <a:latin typeface="DM Sans" pitchFamily="2" charset="0"/>
              </a:rPr>
              <a:t> than the county</a:t>
            </a:r>
            <a:endParaRPr lang="en-US" dirty="0">
              <a:latin typeface="DM Sans" pitchFamily="2" charset="0"/>
            </a:endParaRPr>
          </a:p>
          <a:p>
            <a:pPr marL="238115" indent="-238115">
              <a:buFont typeface="Arial" panose="020B0604020202020204" pitchFamily="34" charset="0"/>
              <a:buChar char="•"/>
            </a:pPr>
            <a:r>
              <a:rPr lang="en-US" dirty="0">
                <a:latin typeface="DM Sans" pitchFamily="2" charset="0"/>
              </a:rPr>
              <a:t>Vacancy rates are also lower in Seekonk compared to the county, but has risen since the pandemic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62139" y="2134843"/>
            <a:ext cx="2867823" cy="792604"/>
          </a:xfrm>
        </p:spPr>
        <p:txBody>
          <a:bodyPr>
            <a:normAutofit fontScale="92500" lnSpcReduction="20000"/>
          </a:bodyPr>
          <a:lstStyle/>
          <a:p>
            <a:r>
              <a:rPr lang="en-US">
                <a:solidFill>
                  <a:schemeClr val="accent5"/>
                </a:solidFill>
              </a:rPr>
              <a:t>1,113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B22B160-E91F-8CDC-1C36-70E95D6781C7}"/>
              </a:ext>
            </a:extLst>
          </p:cNvPr>
          <p:cNvSpPr txBox="1">
            <a:spLocks/>
          </p:cNvSpPr>
          <p:nvPr/>
        </p:nvSpPr>
        <p:spPr>
          <a:xfrm>
            <a:off x="4651956" y="1410022"/>
            <a:ext cx="3909115" cy="10283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i="0" kern="1200">
                <a:solidFill>
                  <a:schemeClr val="tx1"/>
                </a:solidFill>
                <a:latin typeface="DM Sans" pitchFamily="2" charset="77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chemeClr val="accent5">
                    <a:lumMod val="75000"/>
                  </a:schemeClr>
                </a:solidFill>
              </a:rPr>
              <a:t>Multi-Family Vacancy Rate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01BA506-4EFA-4BE2-4723-92D711ACA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6299" y="2531145"/>
            <a:ext cx="6629400" cy="376208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594CDBD-870C-143B-04A1-4F5E74FE1F4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7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0450" y="6361747"/>
            <a:ext cx="533400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09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250" y="95250"/>
            <a:ext cx="5092700" cy="1028378"/>
          </a:xfrm>
        </p:spPr>
        <p:txBody>
          <a:bodyPr>
            <a:normAutofit/>
          </a:bodyPr>
          <a:lstStyle/>
          <a:p>
            <a:r>
              <a:rPr lang="en-US" dirty="0"/>
              <a:t>Multifamily Real Estate Rents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4092C-9B9C-9748-AC6A-F06C9D03AD52}" type="slidenum">
              <a:rPr lang="en-US" smtClean="0"/>
              <a:t>13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827385" y="3406728"/>
            <a:ext cx="3048218" cy="2052808"/>
          </a:xfrm>
        </p:spPr>
        <p:txBody>
          <a:bodyPr>
            <a:normAutofit/>
          </a:bodyPr>
          <a:lstStyle/>
          <a:p>
            <a:r>
              <a:rPr lang="en-US" b="1">
                <a:latin typeface="DM Sans" pitchFamily="2" charset="0"/>
              </a:rPr>
              <a:t>Average asking rent per unit in Seekonk (Q3 2022)</a:t>
            </a:r>
          </a:p>
          <a:p>
            <a:pPr marL="238115" indent="-238115">
              <a:buFont typeface="Arial" panose="020B0604020202020204" pitchFamily="34" charset="0"/>
              <a:buChar char="•"/>
            </a:pPr>
            <a:r>
              <a:rPr lang="en-US">
                <a:latin typeface="DM Sans" pitchFamily="2" charset="0"/>
              </a:rPr>
              <a:t>Rental costs are higher 13% higher in Seekonk than in Bristol County ($1,635/unit)</a:t>
            </a:r>
          </a:p>
          <a:p>
            <a:pPr marL="238115" indent="-238115">
              <a:buFont typeface="Arial" panose="020B0604020202020204" pitchFamily="34" charset="0"/>
              <a:buChar char="•"/>
            </a:pPr>
            <a:r>
              <a:rPr lang="en-US">
                <a:latin typeface="DM Sans" pitchFamily="2" charset="0"/>
              </a:rPr>
              <a:t>Unit sizes are also on average larger in Seekonk than in Bristol County (1,256 SF vs 922 SF) – per SF costs are lower in Seekonk in comparison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827385" y="2636396"/>
            <a:ext cx="2867823" cy="792604"/>
          </a:xfrm>
        </p:spPr>
        <p:txBody>
          <a:bodyPr>
            <a:normAutofit fontScale="92500" lnSpcReduction="20000"/>
          </a:bodyPr>
          <a:lstStyle/>
          <a:p>
            <a:r>
              <a:rPr lang="en-US">
                <a:solidFill>
                  <a:schemeClr val="accent5"/>
                </a:solidFill>
              </a:rPr>
              <a:t>$1,845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8C46822A-51B9-54CA-0586-B080D5A0E741}"/>
              </a:ext>
            </a:extLst>
          </p:cNvPr>
          <p:cNvSpPr txBox="1">
            <a:spLocks/>
          </p:cNvSpPr>
          <p:nvPr/>
        </p:nvSpPr>
        <p:spPr>
          <a:xfrm>
            <a:off x="4651956" y="1410022"/>
            <a:ext cx="3909115" cy="10283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i="0" kern="1200">
                <a:solidFill>
                  <a:schemeClr val="tx1"/>
                </a:solidFill>
                <a:latin typeface="DM Sans" pitchFamily="2" charset="77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chemeClr val="accent5">
                    <a:lumMod val="75000"/>
                  </a:schemeClr>
                </a:solidFill>
              </a:rPr>
              <a:t>Multi-Family Asking Rent per Unit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89A19C9-FB83-4042-4FF6-BC6CF78ED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35215" y="2544233"/>
            <a:ext cx="6629400" cy="3619613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873F36D-4365-9D17-4ADB-FD2900A14C3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7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0450" y="6361747"/>
            <a:ext cx="533400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85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250" y="95250"/>
            <a:ext cx="4968875" cy="1028378"/>
          </a:xfrm>
        </p:spPr>
        <p:txBody>
          <a:bodyPr>
            <a:normAutofit/>
          </a:bodyPr>
          <a:lstStyle/>
          <a:p>
            <a:r>
              <a:rPr lang="en-US"/>
              <a:t>Industrial Real Estate Trends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4092C-9B9C-9748-AC6A-F06C9D03AD52}" type="slidenum">
              <a:rPr lang="en-US" smtClean="0"/>
              <a:t>14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762139" y="3365265"/>
            <a:ext cx="3048218" cy="2052808"/>
          </a:xfrm>
        </p:spPr>
        <p:txBody>
          <a:bodyPr>
            <a:normAutofit/>
          </a:bodyPr>
          <a:lstStyle/>
          <a:p>
            <a:r>
              <a:rPr lang="en-US" b="1">
                <a:latin typeface="DM Sans" pitchFamily="2" charset="0"/>
              </a:rPr>
              <a:t>Industrial inventory in Seekonk           (Q3 2022)</a:t>
            </a:r>
          </a:p>
          <a:p>
            <a:pPr marL="238115" indent="-238115">
              <a:buFont typeface="Arial" panose="020B0604020202020204" pitchFamily="34" charset="0"/>
              <a:buChar char="•"/>
            </a:pPr>
            <a:r>
              <a:rPr lang="en-US">
                <a:latin typeface="DM Sans" pitchFamily="2" charset="0"/>
              </a:rPr>
              <a:t>Much lower vacancy rate in Seekonk compared to Bristol County.</a:t>
            </a:r>
          </a:p>
          <a:p>
            <a:pPr marL="238115" indent="-238115">
              <a:buFont typeface="Arial" panose="020B0604020202020204" pitchFamily="34" charset="0"/>
              <a:buChar char="•"/>
            </a:pPr>
            <a:r>
              <a:rPr lang="en-US">
                <a:latin typeface="DM Sans" pitchFamily="2" charset="0"/>
              </a:rPr>
              <a:t>Bristol has 59.6 million SF in industrial real estate (inclusive of Seekonk) – Seekonk makes up only 2% of available inventory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62139" y="2793716"/>
            <a:ext cx="2867823" cy="792604"/>
          </a:xfrm>
        </p:spPr>
        <p:txBody>
          <a:bodyPr>
            <a:normAutofit fontScale="77500" lnSpcReduction="20000"/>
          </a:bodyPr>
          <a:lstStyle/>
          <a:p>
            <a:r>
              <a:rPr lang="en-US">
                <a:solidFill>
                  <a:schemeClr val="accent5"/>
                </a:solidFill>
              </a:rPr>
              <a:t>1.2 mil SF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B22B160-E91F-8CDC-1C36-70E95D6781C7}"/>
              </a:ext>
            </a:extLst>
          </p:cNvPr>
          <p:cNvSpPr txBox="1">
            <a:spLocks/>
          </p:cNvSpPr>
          <p:nvPr/>
        </p:nvSpPr>
        <p:spPr>
          <a:xfrm>
            <a:off x="4651956" y="1410022"/>
            <a:ext cx="3909115" cy="10283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i="0" kern="1200">
                <a:solidFill>
                  <a:schemeClr val="tx1"/>
                </a:solidFill>
                <a:latin typeface="DM Sans" pitchFamily="2" charset="77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chemeClr val="accent5">
                    <a:lumMod val="75000"/>
                  </a:schemeClr>
                </a:solidFill>
              </a:rPr>
              <a:t>Industrial Vacancy Rate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2DD1559-CE61-A696-F115-9FEC4F787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1925" y="2594319"/>
            <a:ext cx="6429535" cy="365988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6FDE1265-40E3-F1BD-57C1-3152FDCE83A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7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0450" y="6361747"/>
            <a:ext cx="533400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250" y="95250"/>
            <a:ext cx="4968875" cy="1028378"/>
          </a:xfrm>
        </p:spPr>
        <p:txBody>
          <a:bodyPr>
            <a:normAutofit/>
          </a:bodyPr>
          <a:lstStyle/>
          <a:p>
            <a:r>
              <a:rPr lang="en-US"/>
              <a:t>Industrial Real Estate Trends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4092C-9B9C-9748-AC6A-F06C9D03AD52}" type="slidenum">
              <a:rPr lang="en-US" smtClean="0"/>
              <a:t>15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762139" y="3207945"/>
            <a:ext cx="3048218" cy="2052808"/>
          </a:xfrm>
        </p:spPr>
        <p:txBody>
          <a:bodyPr>
            <a:normAutofit/>
          </a:bodyPr>
          <a:lstStyle/>
          <a:p>
            <a:r>
              <a:rPr lang="en-US" b="1">
                <a:latin typeface="DM Sans" pitchFamily="2" charset="0"/>
              </a:rPr>
              <a:t>Industrial SF under construction         (Q3 2022)</a:t>
            </a:r>
          </a:p>
          <a:p>
            <a:pPr marL="238115" indent="-238115">
              <a:buFont typeface="Arial" panose="020B0604020202020204" pitchFamily="34" charset="0"/>
              <a:buChar char="•"/>
            </a:pPr>
            <a:r>
              <a:rPr lang="en-US">
                <a:latin typeface="DM Sans" pitchFamily="2" charset="0"/>
              </a:rPr>
              <a:t>New construction finished 4</a:t>
            </a:r>
            <a:r>
              <a:rPr lang="en-US" baseline="30000">
                <a:latin typeface="DM Sans" pitchFamily="2" charset="0"/>
              </a:rPr>
              <a:t>th</a:t>
            </a:r>
            <a:r>
              <a:rPr lang="en-US">
                <a:latin typeface="DM Sans" pitchFamily="2" charset="0"/>
              </a:rPr>
              <a:t> quarter 2020 – uptick of 250,000 SF in 2018</a:t>
            </a:r>
          </a:p>
          <a:p>
            <a:pPr marL="238115" indent="-238115">
              <a:buFont typeface="Arial" panose="020B0604020202020204" pitchFamily="34" charset="0"/>
              <a:buChar char="•"/>
            </a:pPr>
            <a:r>
              <a:rPr lang="en-US">
                <a:latin typeface="DM Sans" pitchFamily="2" charset="0"/>
              </a:rPr>
              <a:t>1.5 million SF under construction in Bristol County, with consistent inventory fluctuating around 60 million SF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62139" y="2636396"/>
            <a:ext cx="2867823" cy="792604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accent5"/>
                </a:solidFill>
              </a:rPr>
              <a:t>+10,000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B22B160-E91F-8CDC-1C36-70E95D6781C7}"/>
              </a:ext>
            </a:extLst>
          </p:cNvPr>
          <p:cNvSpPr txBox="1">
            <a:spLocks/>
          </p:cNvSpPr>
          <p:nvPr/>
        </p:nvSpPr>
        <p:spPr>
          <a:xfrm>
            <a:off x="4651956" y="1410022"/>
            <a:ext cx="3909115" cy="10283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i="0" kern="1200">
                <a:solidFill>
                  <a:schemeClr val="tx1"/>
                </a:solidFill>
                <a:latin typeface="DM Sans" pitchFamily="2" charset="77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chemeClr val="accent5">
                    <a:lumMod val="75000"/>
                  </a:schemeClr>
                </a:solidFill>
              </a:rPr>
              <a:t>Industrial Rent per SF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2463E73-EA2C-2F97-1927-182B9E173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53388" y="2576146"/>
            <a:ext cx="6676473" cy="370021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E13B3DF4-EDE2-6B69-3A11-1CD573613DD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7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0450" y="6361747"/>
            <a:ext cx="533400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4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0D709-6D8F-4811-1328-5370B6AAE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50" y="95250"/>
            <a:ext cx="4070916" cy="1028378"/>
          </a:xfrm>
        </p:spPr>
        <p:txBody>
          <a:bodyPr/>
          <a:lstStyle/>
          <a:p>
            <a:r>
              <a:rPr lang="en-US"/>
              <a:t>Summary of Key Trends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F9546-88C8-5CED-57DB-F74A221628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78463" y="1355033"/>
            <a:ext cx="2867823" cy="1698647"/>
          </a:xfrm>
        </p:spPr>
        <p:txBody>
          <a:bodyPr>
            <a:normAutofit/>
          </a:bodyPr>
          <a:lstStyle/>
          <a:p>
            <a:r>
              <a:rPr lang="en-US" sz="1600"/>
              <a:t>Limited inventory and strong demand for housing in Seekonk and in Bristol County</a:t>
            </a:r>
          </a:p>
          <a:p>
            <a:r>
              <a:rPr lang="en-US" sz="1600"/>
              <a:t>Suburban lifestyle has the potential to draw residents who are able to work remotely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DEAE89-F55D-8AA2-48E1-24B97F8560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65199" y="867229"/>
            <a:ext cx="2867823" cy="572104"/>
          </a:xfrm>
        </p:spPr>
        <p:txBody>
          <a:bodyPr>
            <a:normAutofit/>
          </a:bodyPr>
          <a:lstStyle/>
          <a:p>
            <a:r>
              <a:rPr lang="en-US" sz="2900"/>
              <a:t>Housing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C1CAAA-C070-5E7D-BC0B-4A58DFC3BC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49034" y="1355033"/>
            <a:ext cx="2867823" cy="1698647"/>
          </a:xfrm>
        </p:spPr>
        <p:txBody>
          <a:bodyPr>
            <a:normAutofit lnSpcReduction="10000"/>
          </a:bodyPr>
          <a:lstStyle/>
          <a:p>
            <a:r>
              <a:rPr lang="en-US" sz="1700"/>
              <a:t>Larger population growth and higher median income in Seekonk than at the county level</a:t>
            </a:r>
          </a:p>
          <a:p>
            <a:r>
              <a:rPr lang="en-US" sz="1700"/>
              <a:t>Slightly aging population, with an older median age than the county level</a:t>
            </a:r>
          </a:p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83A5A95-9186-1215-715E-326DF8D9975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35771" y="867229"/>
            <a:ext cx="2867823" cy="487804"/>
          </a:xfrm>
        </p:spPr>
        <p:txBody>
          <a:bodyPr>
            <a:normAutofit fontScale="47500" lnSpcReduction="20000"/>
          </a:bodyPr>
          <a:lstStyle/>
          <a:p>
            <a:r>
              <a:rPr lang="en-US"/>
              <a:t>Demographic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1B5BDC-FFC1-8DB5-4C89-24DB0C92B35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78463" y="3804320"/>
            <a:ext cx="2867823" cy="1698647"/>
          </a:xfrm>
        </p:spPr>
        <p:txBody>
          <a:bodyPr>
            <a:normAutofit/>
          </a:bodyPr>
          <a:lstStyle/>
          <a:p>
            <a:r>
              <a:rPr lang="en-US" sz="1500"/>
              <a:t>Tight retail real estate market, with low vacancy and little new development to meet the demand</a:t>
            </a:r>
          </a:p>
          <a:p>
            <a:r>
              <a:rPr lang="en-US" sz="1500"/>
              <a:t>More new construction occurring at the county level</a:t>
            </a:r>
          </a:p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7B88DE0-FBB3-59A4-181F-97F7FD6A66E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65199" y="3335566"/>
            <a:ext cx="2867823" cy="792604"/>
          </a:xfrm>
        </p:spPr>
        <p:txBody>
          <a:bodyPr>
            <a:normAutofit/>
          </a:bodyPr>
          <a:lstStyle/>
          <a:p>
            <a:r>
              <a:rPr lang="en-US" sz="2900"/>
              <a:t>Retail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FB5A467-59E1-7658-8493-9651B28E5EE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049034" y="3804320"/>
            <a:ext cx="2867823" cy="1698647"/>
          </a:xfrm>
        </p:spPr>
        <p:txBody>
          <a:bodyPr>
            <a:normAutofit fontScale="92500" lnSpcReduction="10000"/>
          </a:bodyPr>
          <a:lstStyle/>
          <a:p>
            <a:r>
              <a:rPr lang="en-US" sz="1600"/>
              <a:t>Change in commuting patterns following the COVID-pandemic, with more residents working from home </a:t>
            </a:r>
          </a:p>
          <a:p>
            <a:r>
              <a:rPr lang="en-US" sz="1600"/>
              <a:t>Largest employment sector is healthcare, education, and social services followed by manufacturing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D8F3DCD-D3CE-0B34-F466-06CDC1ADC06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35771" y="3335566"/>
            <a:ext cx="2867823" cy="468754"/>
          </a:xfrm>
        </p:spPr>
        <p:txBody>
          <a:bodyPr>
            <a:normAutofit fontScale="47500" lnSpcReduction="20000"/>
          </a:bodyPr>
          <a:lstStyle/>
          <a:p>
            <a:r>
              <a:rPr lang="en-US"/>
              <a:t>Labor Market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BE10B2-6263-C6D6-BCF6-8D277B241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4092C-9B9C-9748-AC6A-F06C9D03AD52}" type="slidenum">
              <a:rPr lang="en-US" smtClean="0"/>
              <a:t>16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2702C56-98CC-9CE5-5DC7-E0F95B1462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63" y="6331630"/>
            <a:ext cx="296750" cy="24003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0C67E44-18F8-859C-F013-3C20589EBB4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7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0450" y="6361747"/>
            <a:ext cx="533400" cy="1809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7E15B6-D51B-5C77-7FE0-7B42633A6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0" y="2044641"/>
            <a:ext cx="3872775" cy="258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9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8B05073-9505-E6BF-A43D-D6C4C34057A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400">
                <a:latin typeface="Gotham Medium" pitchFamily="50" charset="0"/>
                <a:cs typeface="Gotham Medium" pitchFamily="50" charset="0"/>
              </a:rPr>
              <a:t>Next Steps and Schedule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8FE221-114A-EBB6-1464-5FD1C811A299}"/>
              </a:ext>
            </a:extLst>
          </p:cNvPr>
          <p:cNvSpPr txBox="1"/>
          <p:nvPr/>
        </p:nvSpPr>
        <p:spPr>
          <a:xfrm>
            <a:off x="765313" y="1765202"/>
            <a:ext cx="10515600" cy="1104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742890" lvl="1" indent="-228582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Incorporate feedback from the site visit and prepare deliverables </a:t>
            </a:r>
            <a:endParaRPr lang="en-US" sz="2200">
              <a:latin typeface="Adobe Caslon Pro" panose="0205050205050A020403" pitchFamily="18" charset="0"/>
            </a:endParaRPr>
          </a:p>
          <a:p>
            <a:pPr indent="-228582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3B0E73-D424-FC23-54DE-F6EF8F70D453}"/>
              </a:ext>
            </a:extLst>
          </p:cNvPr>
          <p:cNvSpPr txBox="1">
            <a:spLocks/>
          </p:cNvSpPr>
          <p:nvPr/>
        </p:nvSpPr>
        <p:spPr>
          <a:xfrm>
            <a:off x="374469" y="286340"/>
            <a:ext cx="11408228" cy="238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BF0F9BC-9F1A-727F-0893-B097A5DAEDDF}"/>
              </a:ext>
            </a:extLst>
          </p:cNvPr>
          <p:cNvSpPr txBox="1">
            <a:spLocks/>
          </p:cNvSpPr>
          <p:nvPr/>
        </p:nvSpPr>
        <p:spPr>
          <a:xfrm>
            <a:off x="526869" y="438740"/>
            <a:ext cx="11408228" cy="238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EF5F5EE-FA50-ACB4-CEBE-79C3CECF53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6700034"/>
              </p:ext>
            </p:extLst>
          </p:nvPr>
        </p:nvGraphicFramePr>
        <p:xfrm>
          <a:off x="993914" y="2501771"/>
          <a:ext cx="9669495" cy="301191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301606">
                  <a:extLst>
                    <a:ext uri="{9D8B030D-6E8A-4147-A177-3AD203B41FA5}">
                      <a16:colId xmlns:a16="http://schemas.microsoft.com/office/drawing/2014/main" val="4226189313"/>
                    </a:ext>
                  </a:extLst>
                </a:gridCol>
                <a:gridCol w="4367889">
                  <a:extLst>
                    <a:ext uri="{9D8B030D-6E8A-4147-A177-3AD203B41FA5}">
                      <a16:colId xmlns:a16="http://schemas.microsoft.com/office/drawing/2014/main" val="2848761690"/>
                    </a:ext>
                  </a:extLst>
                </a:gridCol>
              </a:tblGrid>
              <a:tr h="37547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Activity 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Duration/Due Date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85655965"/>
                  </a:ext>
                </a:extLst>
              </a:tr>
              <a:tr h="37547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>
                          <a:effectLst/>
                        </a:rPr>
                        <a:t>Task 1 – Scoping and Planning Meetings   </a:t>
                      </a:r>
                      <a:endParaRPr lang="en-US" sz="16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>
                          <a:effectLst/>
                        </a:rPr>
                        <a:t>April-August 2022</a:t>
                      </a:r>
                      <a:endParaRPr lang="en-US" sz="16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63608975"/>
                  </a:ext>
                </a:extLst>
              </a:tr>
              <a:tr h="4199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>
                          <a:effectLst/>
                        </a:rPr>
                        <a:t>Task 2 – Document/Data Request Review   </a:t>
                      </a:r>
                      <a:endParaRPr lang="en-US" sz="16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>
                          <a:effectLst/>
                        </a:rPr>
                        <a:t>September 2022  </a:t>
                      </a:r>
                      <a:endParaRPr lang="en-US" sz="16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25843596"/>
                  </a:ext>
                </a:extLst>
              </a:tr>
              <a:tr h="31984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Task 3 – Site Visit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October 2022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12820706"/>
                  </a:ext>
                </a:extLst>
              </a:tr>
              <a:tr h="39473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Task 4 – Market Analysis Refinement 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October - December 2022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52275121"/>
                  </a:ext>
                </a:extLst>
              </a:tr>
              <a:tr h="37547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Task 5 – Site Reuse Feasibility Assessment 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October 2022 – February 2023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96932078"/>
                  </a:ext>
                </a:extLst>
              </a:tr>
              <a:tr h="375472">
                <a:tc>
                  <a:txBody>
                    <a:bodyPr/>
                    <a:lstStyle/>
                    <a:p>
                      <a:pPr marL="32385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>
                          <a:effectLst/>
                        </a:rPr>
                        <a:t>Draft Study</a:t>
                      </a:r>
                      <a:endParaRPr lang="en-US" sz="1600" b="1" i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>
                          <a:effectLst/>
                        </a:rPr>
                        <a:t>January 2022</a:t>
                      </a:r>
                      <a:endParaRPr lang="en-US" sz="1600" b="1" i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60955996"/>
                  </a:ext>
                </a:extLst>
              </a:tr>
              <a:tr h="375472">
                <a:tc>
                  <a:txBody>
                    <a:bodyPr/>
                    <a:lstStyle/>
                    <a:p>
                      <a:pPr marL="32385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>
                          <a:effectLst/>
                        </a:rPr>
                        <a:t>Final Study</a:t>
                      </a:r>
                      <a:endParaRPr lang="en-US" sz="1600" b="1" i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dirty="0">
                          <a:effectLst/>
                        </a:rPr>
                        <a:t>February 2022 </a:t>
                      </a:r>
                      <a:endParaRPr lang="en-US" sz="16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76507369"/>
                  </a:ext>
                </a:extLst>
              </a:tr>
            </a:tbl>
          </a:graphicData>
        </a:graphic>
      </p:graphicFrame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A7486FBE-DF5E-D2D4-8F7C-2B4DDBBFC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26815" y="6355293"/>
            <a:ext cx="2411186" cy="365125"/>
          </a:xfrm>
        </p:spPr>
        <p:txBody>
          <a:bodyPr/>
          <a:lstStyle/>
          <a:p>
            <a:fld id="{F384092C-9B9C-9748-AC6A-F06C9D03AD52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9CAC21-1BC6-172C-39EE-E84B12BA9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63" y="6331630"/>
            <a:ext cx="296750" cy="24003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9B2AE37-5C25-03E2-1D16-8A3465C3B8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7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0450" y="6361747"/>
            <a:ext cx="533400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6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716" y="1215572"/>
            <a:ext cx="4027715" cy="1738016"/>
          </a:xfrm>
        </p:spPr>
        <p:txBody>
          <a:bodyPr anchor="b">
            <a:normAutofit/>
          </a:bodyPr>
          <a:lstStyle/>
          <a:p>
            <a:r>
              <a:rPr lang="en-US"/>
              <a:t>Introduction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956353" y="4014110"/>
            <a:ext cx="4686078" cy="2341182"/>
          </a:xfrm>
        </p:spPr>
        <p:txBody>
          <a:bodyPr>
            <a:normAutofit/>
          </a:bodyPr>
          <a:lstStyle/>
          <a:p>
            <a:r>
              <a:rPr lang="en-US"/>
              <a:t>EPA HQ and Regions provide technical assistance  to communities facing redevelopment challenges on brownfield sites </a:t>
            </a:r>
          </a:p>
          <a:p>
            <a:r>
              <a:rPr lang="en-US"/>
              <a:t>Support covers:</a:t>
            </a:r>
          </a:p>
          <a:p>
            <a:pPr marL="285739" indent="-285739">
              <a:buAutoNum type="arabicPeriod"/>
            </a:pPr>
            <a:r>
              <a:rPr lang="en-US"/>
              <a:t>Market Analysis </a:t>
            </a:r>
          </a:p>
          <a:p>
            <a:pPr marL="285739" indent="-285739">
              <a:buAutoNum type="arabicPeriod"/>
            </a:pPr>
            <a:r>
              <a:rPr lang="en-US"/>
              <a:t>Stakeholder Engagement</a:t>
            </a:r>
          </a:p>
          <a:p>
            <a:pPr marL="285739" indent="-285739">
              <a:buAutoNum type="arabicPeriod"/>
            </a:pPr>
            <a:r>
              <a:rPr lang="en-US"/>
              <a:t>Site Reuse Planning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D09A308D-4943-4680-B702-07861C9D9B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6353" y="3156858"/>
            <a:ext cx="4686078" cy="687928"/>
          </a:xfrm>
        </p:spPr>
        <p:txBody>
          <a:bodyPr/>
          <a:lstStyle/>
          <a:p>
            <a:r>
              <a:rPr lang="en-US"/>
              <a:t>Brownfields Technical Assistance 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57680B9A-BF2C-4523-ABAF-6C012110A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26815" y="6355292"/>
            <a:ext cx="2411186" cy="365125"/>
          </a:xfrm>
        </p:spPr>
        <p:txBody>
          <a:bodyPr/>
          <a:lstStyle/>
          <a:p>
            <a:pPr>
              <a:spcAft>
                <a:spcPts val="500"/>
              </a:spcAft>
            </a:pPr>
            <a:fld id="{F384092C-9B9C-9748-AC6A-F06C9D03AD52}" type="slidenum">
              <a:rPr lang="en-US" smtClean="0"/>
              <a:pPr>
                <a:spcAft>
                  <a:spcPts val="500"/>
                </a:spcAft>
              </a:pPr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A0417F-2EDF-2B11-B864-0749343D98E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442" y="316189"/>
            <a:ext cx="2701249" cy="3730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8BB401-98B0-B7A6-638A-CA11738850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0" r="10367"/>
          <a:stretch/>
        </p:blipFill>
        <p:spPr>
          <a:xfrm rot="5400000">
            <a:off x="5620794" y="252550"/>
            <a:ext cx="6858002" cy="63529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DA02E5-373E-3403-47E1-4506B0A188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75" y="6332220"/>
            <a:ext cx="296750" cy="24003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3ED2D73-0782-ADCC-C6DB-B1B9CF3DE9E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7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0450" y="6361747"/>
            <a:ext cx="533400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1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53515" y="95250"/>
            <a:ext cx="10858500" cy="762000"/>
          </a:xfrm>
        </p:spPr>
        <p:txBody>
          <a:bodyPr/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/>
              <a:t>Project Background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025" y="1971115"/>
            <a:ext cx="4994341" cy="3534796"/>
          </a:xfrm>
        </p:spPr>
        <p:txBody>
          <a:bodyPr/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DM Sans regular" pitchFamily="2" charset="0"/>
              </a:rPr>
              <a:t>The Town of Seekonk requested technical assistance from EPA R1 to conduct a </a:t>
            </a:r>
            <a:r>
              <a:rPr lang="en-US">
                <a:solidFill>
                  <a:srgbClr val="5B9BD5"/>
                </a:solidFill>
              </a:rPr>
              <a:t>site reuse feasibility </a:t>
            </a:r>
            <a:r>
              <a:rPr lang="en-US">
                <a:latin typeface="DM Sans regular" pitchFamily="2" charset="0"/>
              </a:rPr>
              <a:t>at</a:t>
            </a:r>
            <a:r>
              <a:rPr lang="en-US"/>
              <a:t> </a:t>
            </a:r>
            <a:r>
              <a:rPr lang="en-US">
                <a:solidFill>
                  <a:srgbClr val="5B9BD5"/>
                </a:solidFill>
              </a:rPr>
              <a:t>the Attleboro Dye Works site</a:t>
            </a:r>
            <a:r>
              <a:rPr lang="en-US">
                <a:solidFill>
                  <a:schemeClr val="accent5"/>
                </a:solidFill>
              </a:rPr>
              <a:t> </a:t>
            </a:r>
            <a:r>
              <a:rPr lang="en-US">
                <a:latin typeface="DM Sans regular" pitchFamily="2" charset="0"/>
              </a:rPr>
              <a:t>at</a:t>
            </a:r>
            <a:r>
              <a:rPr lang="en-US">
                <a:solidFill>
                  <a:schemeClr val="accent5"/>
                </a:solidFill>
                <a:latin typeface="DM Sans regular" pitchFamily="2" charset="0"/>
              </a:rPr>
              <a:t> </a:t>
            </a:r>
            <a:r>
              <a:rPr lang="en-US">
                <a:solidFill>
                  <a:srgbClr val="5B9BD5"/>
                </a:solidFill>
              </a:rPr>
              <a:t>36 Maple Avenue, Seekonk, Massachusetts</a:t>
            </a:r>
          </a:p>
          <a:p>
            <a:r>
              <a:rPr lang="en-US">
                <a:latin typeface="DM Sans regular" pitchFamily="2" charset="0"/>
              </a:rPr>
              <a:t>The feasibility study builds from the reuse opportunities presented by the MassDevelopment TA, identifies specific end use, develops two site reuse scenario plans, investigates infrastructure improvements, prepares a site build-out yield table and level-of-magnitude costs, and design parameters and site framework.</a:t>
            </a:r>
            <a:endParaRPr lang="en-US">
              <a:solidFill>
                <a:schemeClr val="accent5"/>
              </a:solidFill>
              <a:latin typeface="DM Sans regular" pitchFamily="2" charset="0"/>
            </a:endParaRPr>
          </a:p>
          <a:p>
            <a:r>
              <a:rPr lang="en-US">
                <a:latin typeface="DM Sans regular" pitchFamily="2" charset="0"/>
              </a:rPr>
              <a:t>                                                    </a:t>
            </a:r>
            <a:endParaRPr lang="en-US" sz="1333">
              <a:latin typeface="DM Sans regular" pitchFamily="2" charset="0"/>
            </a:endParaRPr>
          </a:p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396DAD5-A294-FBFA-F710-EBA8785A644E}"/>
              </a:ext>
            </a:extLst>
          </p:cNvPr>
          <p:cNvGrpSpPr/>
          <p:nvPr/>
        </p:nvGrpSpPr>
        <p:grpSpPr>
          <a:xfrm>
            <a:off x="5858924" y="2043626"/>
            <a:ext cx="5828825" cy="2770744"/>
            <a:chOff x="228600" y="448606"/>
            <a:chExt cx="8673660" cy="41292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5F6CD07-58BB-630A-5C6B-34981D2C23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19" t="4918" r="2499" b="4643"/>
            <a:stretch/>
          </p:blipFill>
          <p:spPr>
            <a:xfrm>
              <a:off x="228600" y="457200"/>
              <a:ext cx="8673660" cy="412069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24433EE-DF8C-1BA7-7C2F-D77A8AF2B300}"/>
                </a:ext>
              </a:extLst>
            </p:cNvPr>
            <p:cNvSpPr txBox="1"/>
            <p:nvPr/>
          </p:nvSpPr>
          <p:spPr>
            <a:xfrm>
              <a:off x="4237288" y="1609775"/>
              <a:ext cx="908061" cy="458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spc="100">
                  <a:solidFill>
                    <a:schemeClr val="bg1"/>
                  </a:solidFill>
                  <a:latin typeface="+mn-lt"/>
                </a:rPr>
                <a:t>SITE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6B05591-F196-6453-DDF3-3E020492E0FD}"/>
                </a:ext>
              </a:extLst>
            </p:cNvPr>
            <p:cNvSpPr txBox="1"/>
            <p:nvPr/>
          </p:nvSpPr>
          <p:spPr>
            <a:xfrm>
              <a:off x="4922768" y="2128250"/>
              <a:ext cx="762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>
                  <a:solidFill>
                    <a:schemeClr val="bg1"/>
                  </a:solidFill>
                  <a:latin typeface="+mn-lt"/>
                </a:rPr>
                <a:t>DAM</a:t>
              </a:r>
              <a:endParaRPr lang="en-US" sz="1400" b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A357885-C560-4128-54A1-368C3BD9BB33}"/>
                </a:ext>
              </a:extLst>
            </p:cNvPr>
            <p:cNvSpPr txBox="1"/>
            <p:nvPr/>
          </p:nvSpPr>
          <p:spPr>
            <a:xfrm rot="1981726">
              <a:off x="3185498" y="4108957"/>
              <a:ext cx="1066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>
                  <a:solidFill>
                    <a:schemeClr val="bg1"/>
                  </a:solidFill>
                  <a:latin typeface="+mn-lt"/>
                </a:rPr>
                <a:t>ROUTE 152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9A389B-AD2A-0DE9-82D8-892FB5F75ED3}"/>
                </a:ext>
              </a:extLst>
            </p:cNvPr>
            <p:cNvSpPr txBox="1"/>
            <p:nvPr/>
          </p:nvSpPr>
          <p:spPr>
            <a:xfrm>
              <a:off x="6705600" y="3349936"/>
              <a:ext cx="1189465" cy="894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>
                  <a:solidFill>
                    <a:schemeClr val="bg1"/>
                  </a:solidFill>
                  <a:latin typeface="+mn-lt"/>
                </a:rPr>
                <a:t>POND STREET BRIDGE</a:t>
              </a:r>
              <a:endParaRPr lang="en-US" sz="1400" b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AA5D3BC-FE7E-A56D-C920-49ECE8A462D4}"/>
                </a:ext>
              </a:extLst>
            </p:cNvPr>
            <p:cNvSpPr txBox="1"/>
            <p:nvPr/>
          </p:nvSpPr>
          <p:spPr>
            <a:xfrm>
              <a:off x="5676899" y="2701496"/>
              <a:ext cx="1502390" cy="389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>
                  <a:solidFill>
                    <a:schemeClr val="bg1"/>
                  </a:solidFill>
                  <a:latin typeface="+mn-lt"/>
                </a:rPr>
                <a:t>MILL POND</a:t>
              </a:r>
              <a:endParaRPr lang="en-US" sz="1400" b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C9309E-5877-FC4A-95C5-C6BFFCC3F9F8}"/>
                </a:ext>
              </a:extLst>
            </p:cNvPr>
            <p:cNvSpPr txBox="1"/>
            <p:nvPr/>
          </p:nvSpPr>
          <p:spPr>
            <a:xfrm>
              <a:off x="6771886" y="448606"/>
              <a:ext cx="1974462" cy="389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>
                  <a:solidFill>
                    <a:schemeClr val="bg1"/>
                  </a:solidFill>
                  <a:latin typeface="+mn-lt"/>
                </a:rPr>
                <a:t>ATTLEBORO STP</a:t>
              </a:r>
              <a:endParaRPr lang="en-US" sz="1400" b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665B393-1783-4900-649E-74455673D03E}"/>
                </a:ext>
              </a:extLst>
            </p:cNvPr>
            <p:cNvSpPr txBox="1"/>
            <p:nvPr/>
          </p:nvSpPr>
          <p:spPr>
            <a:xfrm rot="2550466">
              <a:off x="1340506" y="3036451"/>
              <a:ext cx="1922744" cy="389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>
                  <a:solidFill>
                    <a:schemeClr val="bg1"/>
                  </a:solidFill>
                  <a:latin typeface="+mn-lt"/>
                </a:rPr>
                <a:t>CENTRAL  AVE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82F6856-58C3-ACA7-2995-4D6ADC3C7DA7}"/>
                </a:ext>
              </a:extLst>
            </p:cNvPr>
            <p:cNvSpPr txBox="1"/>
            <p:nvPr/>
          </p:nvSpPr>
          <p:spPr>
            <a:xfrm rot="20179201">
              <a:off x="1359882" y="1863392"/>
              <a:ext cx="1682770" cy="389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>
                  <a:solidFill>
                    <a:schemeClr val="bg1"/>
                  </a:solidFill>
                  <a:latin typeface="+mn-lt"/>
                </a:rPr>
                <a:t>MAPLE  AVE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4179F3C-E639-B8A4-B1CB-3C40F8C2AAA8}"/>
              </a:ext>
            </a:extLst>
          </p:cNvPr>
          <p:cNvSpPr txBox="1"/>
          <p:nvPr/>
        </p:nvSpPr>
        <p:spPr>
          <a:xfrm>
            <a:off x="10701338" y="2376492"/>
            <a:ext cx="100773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chemeClr val="bg1"/>
                </a:solidFill>
                <a:latin typeface="+mn-lt"/>
              </a:rPr>
              <a:t>ORION INDUSTRIAL PARK</a:t>
            </a:r>
            <a:endParaRPr lang="en-US" sz="1400" b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8A9D3C4-ADEC-6F1D-5D2C-4FE84F006FE8}"/>
              </a:ext>
            </a:extLst>
          </p:cNvPr>
          <p:cNvSpPr txBox="1">
            <a:spLocks/>
          </p:cNvSpPr>
          <p:nvPr/>
        </p:nvSpPr>
        <p:spPr>
          <a:xfrm>
            <a:off x="9526815" y="6355292"/>
            <a:ext cx="24111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84092C-9B9C-9748-AC6A-F06C9D03AD5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F80292A8-F78A-A384-086B-6B2EA01923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7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0450" y="6361747"/>
            <a:ext cx="533400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5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E57B5BD2-0D1A-654E-A349-8476044A19A8}"/>
              </a:ext>
            </a:extLst>
          </p:cNvPr>
          <p:cNvCxnSpPr>
            <a:cxnSpLocks/>
            <a:stCxn id="33" idx="0"/>
          </p:cNvCxnSpPr>
          <p:nvPr/>
        </p:nvCxnSpPr>
        <p:spPr>
          <a:xfrm flipH="1">
            <a:off x="5500576" y="1431768"/>
            <a:ext cx="1" cy="4831429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We Are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07712" y="1431766"/>
            <a:ext cx="8769854" cy="436017"/>
            <a:chOff x="2043762" y="804276"/>
            <a:chExt cx="10523825" cy="52322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54C2133-5A66-2744-8DE5-8946D9B23891}"/>
                </a:ext>
              </a:extLst>
            </p:cNvPr>
            <p:cNvSpPr txBox="1"/>
            <p:nvPr/>
          </p:nvSpPr>
          <p:spPr>
            <a:xfrm>
              <a:off x="2043762" y="804276"/>
              <a:ext cx="3044758" cy="523220"/>
            </a:xfrm>
            <a:prstGeom prst="rect">
              <a:avLst/>
            </a:prstGeom>
            <a:noFill/>
          </p:spPr>
          <p:txBody>
            <a:bodyPr wrap="square" lIns="0" rIns="0" rtlCol="0" anchor="ctr">
              <a:noAutofit/>
            </a:bodyPr>
            <a:lstStyle/>
            <a:p>
              <a:pPr algn="r"/>
              <a:r>
                <a:rPr lang="en-US" sz="1167">
                  <a:latin typeface="DM Sans Medium" pitchFamily="2" charset="77"/>
                </a:rPr>
                <a:t>March 2022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751F86E-8602-CC4F-A2C1-5E2F43AED1C4}"/>
                </a:ext>
              </a:extLst>
            </p:cNvPr>
            <p:cNvSpPr txBox="1"/>
            <p:nvPr/>
          </p:nvSpPr>
          <p:spPr>
            <a:xfrm>
              <a:off x="9522829" y="804276"/>
              <a:ext cx="3044758" cy="523220"/>
            </a:xfrm>
            <a:prstGeom prst="rect">
              <a:avLst/>
            </a:prstGeom>
            <a:noFill/>
          </p:spPr>
          <p:txBody>
            <a:bodyPr wrap="square" lIns="0" rIns="0" rtlCol="0" anchor="ctr">
              <a:noAutofit/>
            </a:bodyPr>
            <a:lstStyle/>
            <a:p>
              <a:r>
                <a:rPr lang="en-US" sz="1167">
                  <a:latin typeface="DM Sans Medium" pitchFamily="2" charset="77"/>
                </a:rPr>
                <a:t>Received TA Request from Region 1 and Town of Seekonk</a:t>
              </a:r>
              <a:endParaRPr lang="en-US" sz="1167">
                <a:solidFill>
                  <a:schemeClr val="bg2"/>
                </a:solidFill>
                <a:latin typeface="DM Sans Medium" pitchFamily="2" charset="77"/>
              </a:endParaRP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83D4500-2D30-2045-A9A1-BD98C58EBE84}"/>
                </a:ext>
              </a:extLst>
            </p:cNvPr>
            <p:cNvCxnSpPr>
              <a:cxnSpLocks/>
            </p:cNvCxnSpPr>
            <p:nvPr/>
          </p:nvCxnSpPr>
          <p:spPr>
            <a:xfrm>
              <a:off x="7315199" y="1065886"/>
              <a:ext cx="1828800" cy="0"/>
            </a:xfrm>
            <a:prstGeom prst="line">
              <a:avLst/>
            </a:prstGeom>
            <a:ln>
              <a:solidFill>
                <a:schemeClr val="bg2"/>
              </a:solidFill>
              <a:headEnd type="oval" w="med" len="med"/>
              <a:tailEnd type="oval" w="lg" len="lg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83D4500-2D30-2045-A9A1-BD98C58EBE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7535" y="1065886"/>
              <a:ext cx="1828800" cy="0"/>
            </a:xfrm>
            <a:prstGeom prst="line">
              <a:avLst/>
            </a:prstGeom>
            <a:ln>
              <a:solidFill>
                <a:schemeClr val="bg2"/>
              </a:solidFill>
              <a:headEnd type="oval" w="med" len="med"/>
              <a:tailEnd type="oval" w="lg" len="lg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6A2694B-B3FE-DE45-89AB-7D0F60DCC1C2}"/>
                </a:ext>
              </a:extLst>
            </p:cNvPr>
            <p:cNvSpPr txBox="1"/>
            <p:nvPr/>
          </p:nvSpPr>
          <p:spPr>
            <a:xfrm>
              <a:off x="6726733" y="804278"/>
              <a:ext cx="1176933" cy="5232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noAutofit/>
            </a:bodyPr>
            <a:lstStyle/>
            <a:p>
              <a:pPr algn="ctr">
                <a:lnSpc>
                  <a:spcPts val="1250"/>
                </a:lnSpc>
              </a:pPr>
              <a:r>
                <a:rPr lang="en-US" sz="1167">
                  <a:solidFill>
                    <a:schemeClr val="bg1"/>
                  </a:solidFill>
                  <a:latin typeface="DM Sans Medium" pitchFamily="2" charset="77"/>
                </a:rPr>
                <a:t>TA Request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1107712" y="3048910"/>
            <a:ext cx="8769853" cy="691922"/>
            <a:chOff x="2043762" y="677026"/>
            <a:chExt cx="10523825" cy="830308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54C2133-5A66-2744-8DE5-8946D9B23891}"/>
                </a:ext>
              </a:extLst>
            </p:cNvPr>
            <p:cNvSpPr txBox="1"/>
            <p:nvPr/>
          </p:nvSpPr>
          <p:spPr>
            <a:xfrm>
              <a:off x="2043762" y="804276"/>
              <a:ext cx="3044758" cy="523220"/>
            </a:xfrm>
            <a:prstGeom prst="rect">
              <a:avLst/>
            </a:prstGeom>
            <a:noFill/>
          </p:spPr>
          <p:txBody>
            <a:bodyPr wrap="square" lIns="0" rIns="0" rtlCol="0" anchor="ctr">
              <a:noAutofit/>
            </a:bodyPr>
            <a:lstStyle/>
            <a:p>
              <a:pPr algn="r"/>
              <a:r>
                <a:rPr lang="en-US" sz="1167">
                  <a:latin typeface="DM Sans Medium" pitchFamily="2" charset="77"/>
                </a:rPr>
                <a:t>August - September 2022</a:t>
              </a:r>
              <a:endParaRPr lang="en-US" sz="1167">
                <a:solidFill>
                  <a:schemeClr val="bg2"/>
                </a:solidFill>
                <a:latin typeface="DM Sans Medium" pitchFamily="2" charset="77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D751F86E-8602-CC4F-A2C1-5E2F43AED1C4}"/>
                </a:ext>
              </a:extLst>
            </p:cNvPr>
            <p:cNvSpPr txBox="1"/>
            <p:nvPr/>
          </p:nvSpPr>
          <p:spPr>
            <a:xfrm>
              <a:off x="9522829" y="677026"/>
              <a:ext cx="3044758" cy="830308"/>
            </a:xfrm>
            <a:prstGeom prst="rect">
              <a:avLst/>
            </a:prstGeom>
            <a:noFill/>
          </p:spPr>
          <p:txBody>
            <a:bodyPr wrap="square" lIns="0" rIns="0" rtlCol="0" anchor="ctr">
              <a:noAutofit/>
            </a:bodyPr>
            <a:lstStyle/>
            <a:p>
              <a:r>
                <a:rPr lang="en-US" sz="1167">
                  <a:latin typeface="DM Sans Medium" pitchFamily="2" charset="77"/>
                </a:rPr>
                <a:t>Review various plans, past projects, and existing data for the site</a:t>
              </a:r>
              <a:endParaRPr lang="en-US" sz="1167">
                <a:solidFill>
                  <a:schemeClr val="bg2"/>
                </a:solidFill>
                <a:latin typeface="DM Sans Medium" pitchFamily="2" charset="77"/>
              </a:endParaRP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83D4500-2D30-2045-A9A1-BD98C58EBE84}"/>
                </a:ext>
              </a:extLst>
            </p:cNvPr>
            <p:cNvCxnSpPr>
              <a:cxnSpLocks/>
            </p:cNvCxnSpPr>
            <p:nvPr/>
          </p:nvCxnSpPr>
          <p:spPr>
            <a:xfrm>
              <a:off x="7315199" y="1065886"/>
              <a:ext cx="1828800" cy="0"/>
            </a:xfrm>
            <a:prstGeom prst="line">
              <a:avLst/>
            </a:prstGeom>
            <a:ln>
              <a:solidFill>
                <a:schemeClr val="bg2"/>
              </a:solidFill>
              <a:headEnd type="oval" w="med" len="med"/>
              <a:tailEnd type="oval" w="lg" len="lg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83D4500-2D30-2045-A9A1-BD98C58EBE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7535" y="1065886"/>
              <a:ext cx="1828800" cy="0"/>
            </a:xfrm>
            <a:prstGeom prst="line">
              <a:avLst/>
            </a:prstGeom>
            <a:ln>
              <a:solidFill>
                <a:schemeClr val="bg2"/>
              </a:solidFill>
              <a:headEnd type="oval" w="med" len="med"/>
              <a:tailEnd type="oval" w="lg" len="lg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6A2694B-B3FE-DE45-89AB-7D0F60DCC1C2}"/>
                </a:ext>
              </a:extLst>
            </p:cNvPr>
            <p:cNvSpPr txBox="1"/>
            <p:nvPr/>
          </p:nvSpPr>
          <p:spPr>
            <a:xfrm>
              <a:off x="6567458" y="690909"/>
              <a:ext cx="1592513" cy="66138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noAutofit/>
            </a:bodyPr>
            <a:lstStyle/>
            <a:p>
              <a:pPr algn="ctr">
                <a:lnSpc>
                  <a:spcPts val="1250"/>
                </a:lnSpc>
              </a:pPr>
              <a:r>
                <a:rPr lang="en-US" sz="1167">
                  <a:solidFill>
                    <a:schemeClr val="bg1"/>
                  </a:solidFill>
                  <a:latin typeface="DM Sans Medium" pitchFamily="2" charset="77"/>
                </a:rPr>
                <a:t>Review Background Documents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116595" y="4819259"/>
            <a:ext cx="8902455" cy="606973"/>
            <a:chOff x="2043762" y="716219"/>
            <a:chExt cx="10682947" cy="728367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54C2133-5A66-2744-8DE5-8946D9B23891}"/>
                </a:ext>
              </a:extLst>
            </p:cNvPr>
            <p:cNvSpPr txBox="1"/>
            <p:nvPr/>
          </p:nvSpPr>
          <p:spPr>
            <a:xfrm>
              <a:off x="2043762" y="804276"/>
              <a:ext cx="3044758" cy="523220"/>
            </a:xfrm>
            <a:prstGeom prst="rect">
              <a:avLst/>
            </a:prstGeom>
            <a:noFill/>
          </p:spPr>
          <p:txBody>
            <a:bodyPr wrap="square" lIns="0" rIns="0" rtlCol="0" anchor="ctr">
              <a:noAutofit/>
            </a:bodyPr>
            <a:lstStyle/>
            <a:p>
              <a:pPr algn="r"/>
              <a:r>
                <a:rPr lang="en-US" sz="1167">
                  <a:latin typeface="DM Sans Medium" pitchFamily="2" charset="77"/>
                </a:rPr>
                <a:t>November - December 2022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751F86E-8602-CC4F-A2C1-5E2F43AED1C4}"/>
                </a:ext>
              </a:extLst>
            </p:cNvPr>
            <p:cNvSpPr txBox="1"/>
            <p:nvPr/>
          </p:nvSpPr>
          <p:spPr>
            <a:xfrm>
              <a:off x="9543014" y="716219"/>
              <a:ext cx="3183695" cy="728367"/>
            </a:xfrm>
            <a:prstGeom prst="rect">
              <a:avLst/>
            </a:prstGeom>
            <a:noFill/>
          </p:spPr>
          <p:txBody>
            <a:bodyPr wrap="square" lIns="0" rIns="0" rtlCol="0" anchor="ctr">
              <a:noAutofit/>
            </a:bodyPr>
            <a:lstStyle/>
            <a:p>
              <a:r>
                <a:rPr lang="en-US" sz="1200">
                  <a:latin typeface="DM Sans Medium" pitchFamily="2" charset="77"/>
                </a:rPr>
                <a:t>Based on feedback from the site visit and analysis, develop feasibility assessment &amp; refine market analysis</a:t>
              </a:r>
              <a:endParaRPr lang="en-US" sz="1200">
                <a:solidFill>
                  <a:schemeClr val="bg2"/>
                </a:solidFill>
                <a:highlight>
                  <a:srgbClr val="FFFF00"/>
                </a:highlight>
                <a:latin typeface="DM Sans Medium" pitchFamily="2" charset="77"/>
              </a:endParaRPr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83D4500-2D30-2045-A9A1-BD98C58EBE84}"/>
                </a:ext>
              </a:extLst>
            </p:cNvPr>
            <p:cNvCxnSpPr>
              <a:cxnSpLocks/>
            </p:cNvCxnSpPr>
            <p:nvPr/>
          </p:nvCxnSpPr>
          <p:spPr>
            <a:xfrm>
              <a:off x="7315199" y="1065886"/>
              <a:ext cx="1828800" cy="0"/>
            </a:xfrm>
            <a:prstGeom prst="line">
              <a:avLst/>
            </a:prstGeom>
            <a:ln>
              <a:solidFill>
                <a:schemeClr val="bg2"/>
              </a:solidFill>
              <a:headEnd type="oval" w="med" len="med"/>
              <a:tailEnd type="oval" w="lg" len="lg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83D4500-2D30-2045-A9A1-BD98C58EBE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7535" y="1065886"/>
              <a:ext cx="1828800" cy="0"/>
            </a:xfrm>
            <a:prstGeom prst="line">
              <a:avLst/>
            </a:prstGeom>
            <a:ln>
              <a:solidFill>
                <a:schemeClr val="bg2"/>
              </a:solidFill>
              <a:headEnd type="oval" w="med" len="med"/>
              <a:tailEnd type="oval" w="lg" len="lg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B6A2694B-B3FE-DE45-89AB-7D0F60DCC1C2}"/>
                </a:ext>
              </a:extLst>
            </p:cNvPr>
            <p:cNvSpPr txBox="1"/>
            <p:nvPr/>
          </p:nvSpPr>
          <p:spPr>
            <a:xfrm>
              <a:off x="6670728" y="716219"/>
              <a:ext cx="1267622" cy="69933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noAutofit/>
            </a:bodyPr>
            <a:lstStyle/>
            <a:p>
              <a:pPr algn="ctr">
                <a:lnSpc>
                  <a:spcPts val="1250"/>
                </a:lnSpc>
              </a:pPr>
              <a:r>
                <a:rPr lang="en-US" sz="1167">
                  <a:solidFill>
                    <a:schemeClr val="bg1"/>
                  </a:solidFill>
                  <a:latin typeface="DM Sans Medium" pitchFamily="2" charset="77"/>
                </a:rPr>
                <a:t>Site reuse feasibility</a:t>
              </a:r>
            </a:p>
            <a:p>
              <a:pPr algn="ctr">
                <a:lnSpc>
                  <a:spcPts val="1250"/>
                </a:lnSpc>
              </a:pPr>
              <a:r>
                <a:rPr lang="en-US" sz="1167">
                  <a:solidFill>
                    <a:schemeClr val="bg1"/>
                  </a:solidFill>
                  <a:latin typeface="DM Sans Medium" pitchFamily="2" charset="77"/>
                </a:rPr>
                <a:t>assessment   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647337" y="2259052"/>
            <a:ext cx="9658853" cy="436017"/>
            <a:chOff x="1491312" y="804276"/>
            <a:chExt cx="11590625" cy="523220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54C2133-5A66-2744-8DE5-8946D9B23891}"/>
                </a:ext>
              </a:extLst>
            </p:cNvPr>
            <p:cNvSpPr txBox="1"/>
            <p:nvPr/>
          </p:nvSpPr>
          <p:spPr>
            <a:xfrm>
              <a:off x="1491312" y="804276"/>
              <a:ext cx="3044758" cy="523220"/>
            </a:xfrm>
            <a:prstGeom prst="rect">
              <a:avLst/>
            </a:prstGeom>
            <a:noFill/>
          </p:spPr>
          <p:txBody>
            <a:bodyPr wrap="square" lIns="0" rIns="0" rtlCol="0" anchor="ctr">
              <a:noAutofit/>
            </a:bodyPr>
            <a:lstStyle/>
            <a:p>
              <a:pPr algn="r"/>
              <a:r>
                <a:rPr lang="en-US" sz="1167">
                  <a:latin typeface="DM Sans Medium" pitchFamily="2" charset="77"/>
                </a:rPr>
                <a:t>April – August 2022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D751F86E-8602-CC4F-A2C1-5E2F43AED1C4}"/>
                </a:ext>
              </a:extLst>
            </p:cNvPr>
            <p:cNvSpPr txBox="1"/>
            <p:nvPr/>
          </p:nvSpPr>
          <p:spPr>
            <a:xfrm>
              <a:off x="10037179" y="804276"/>
              <a:ext cx="3044758" cy="523220"/>
            </a:xfrm>
            <a:prstGeom prst="rect">
              <a:avLst/>
            </a:prstGeom>
            <a:noFill/>
          </p:spPr>
          <p:txBody>
            <a:bodyPr wrap="square" lIns="0" rIns="0" rtlCol="0" anchor="ctr">
              <a:noAutofit/>
            </a:bodyPr>
            <a:lstStyle/>
            <a:p>
              <a:r>
                <a:rPr lang="en-US" sz="1167">
                  <a:latin typeface="DM Sans Medium" pitchFamily="2" charset="77"/>
                </a:rPr>
                <a:t>Iterated on the technical assistance project based on </a:t>
              </a:r>
              <a:r>
                <a:rPr lang="en-US" sz="1167" err="1">
                  <a:latin typeface="DM Sans Medium" pitchFamily="2" charset="77"/>
                </a:rPr>
                <a:t>MassDev</a:t>
              </a:r>
              <a:r>
                <a:rPr lang="en-US" sz="1167">
                  <a:latin typeface="DM Sans Medium" pitchFamily="2" charset="77"/>
                </a:rPr>
                <a:t> report findings</a:t>
              </a:r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F83D4500-2D30-2045-A9A1-BD98C58EBE84}"/>
                </a:ext>
              </a:extLst>
            </p:cNvPr>
            <p:cNvCxnSpPr>
              <a:cxnSpLocks/>
            </p:cNvCxnSpPr>
            <p:nvPr/>
          </p:nvCxnSpPr>
          <p:spPr>
            <a:xfrm>
              <a:off x="7315200" y="1065886"/>
              <a:ext cx="2343149" cy="0"/>
            </a:xfrm>
            <a:prstGeom prst="line">
              <a:avLst/>
            </a:prstGeom>
            <a:ln>
              <a:solidFill>
                <a:schemeClr val="bg2"/>
              </a:solidFill>
              <a:headEnd type="oval" w="med" len="med"/>
              <a:tailEnd type="oval" w="lg" len="lg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F83D4500-2D30-2045-A9A1-BD98C58EBE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35085" y="1065886"/>
              <a:ext cx="2380115" cy="0"/>
            </a:xfrm>
            <a:prstGeom prst="line">
              <a:avLst/>
            </a:prstGeom>
            <a:ln>
              <a:solidFill>
                <a:schemeClr val="bg2"/>
              </a:solidFill>
              <a:headEnd type="oval" w="med" len="med"/>
              <a:tailEnd type="oval" w="lg" len="lg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B6A2694B-B3FE-DE45-89AB-7D0F60DCC1C2}"/>
                </a:ext>
              </a:extLst>
            </p:cNvPr>
            <p:cNvSpPr txBox="1"/>
            <p:nvPr/>
          </p:nvSpPr>
          <p:spPr>
            <a:xfrm>
              <a:off x="6627654" y="804278"/>
              <a:ext cx="1377361" cy="5232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noAutofit/>
            </a:bodyPr>
            <a:lstStyle/>
            <a:p>
              <a:pPr algn="ctr">
                <a:lnSpc>
                  <a:spcPts val="1250"/>
                </a:lnSpc>
              </a:pPr>
              <a:r>
                <a:rPr lang="en-US" sz="1167">
                  <a:solidFill>
                    <a:schemeClr val="bg1"/>
                  </a:solidFill>
                  <a:latin typeface="DM Sans Medium" pitchFamily="2" charset="77"/>
                </a:rPr>
                <a:t>Scope Development</a:t>
              </a: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647337" y="3829638"/>
            <a:ext cx="9658853" cy="726883"/>
            <a:chOff x="1491312" y="578445"/>
            <a:chExt cx="11590625" cy="872258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E54C2133-5A66-2744-8DE5-8946D9B23891}"/>
                </a:ext>
              </a:extLst>
            </p:cNvPr>
            <p:cNvSpPr txBox="1"/>
            <p:nvPr/>
          </p:nvSpPr>
          <p:spPr>
            <a:xfrm>
              <a:off x="1491312" y="804276"/>
              <a:ext cx="3044758" cy="523220"/>
            </a:xfrm>
            <a:prstGeom prst="rect">
              <a:avLst/>
            </a:prstGeom>
            <a:noFill/>
          </p:spPr>
          <p:txBody>
            <a:bodyPr wrap="square" lIns="0" rIns="0" rtlCol="0" anchor="ctr">
              <a:noAutofit/>
            </a:bodyPr>
            <a:lstStyle/>
            <a:p>
              <a:pPr algn="r"/>
              <a:r>
                <a:rPr lang="en-US" sz="1167">
                  <a:latin typeface="DM Sans Medium" pitchFamily="2" charset="77"/>
                </a:rPr>
                <a:t>October 2022 </a:t>
              </a:r>
              <a:endParaRPr lang="en-US" sz="1167">
                <a:solidFill>
                  <a:schemeClr val="bg2"/>
                </a:solidFill>
                <a:latin typeface="DM Sans Medium" pitchFamily="2" charset="77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D751F86E-8602-CC4F-A2C1-5E2F43AED1C4}"/>
                </a:ext>
              </a:extLst>
            </p:cNvPr>
            <p:cNvSpPr txBox="1"/>
            <p:nvPr/>
          </p:nvSpPr>
          <p:spPr>
            <a:xfrm>
              <a:off x="10037179" y="751374"/>
              <a:ext cx="3044758" cy="699329"/>
            </a:xfrm>
            <a:prstGeom prst="rect">
              <a:avLst/>
            </a:prstGeom>
            <a:noFill/>
          </p:spPr>
          <p:txBody>
            <a:bodyPr wrap="square" lIns="0" rIns="0" rtlCol="0" anchor="ctr">
              <a:noAutofit/>
            </a:bodyPr>
            <a:lstStyle/>
            <a:p>
              <a:r>
                <a:rPr lang="en-US" sz="1100">
                  <a:latin typeface="DM Sans Medium" pitchFamily="2" charset="77"/>
                </a:rPr>
                <a:t>Participate in 1-day site visit with tour and listening session</a:t>
              </a:r>
              <a:endParaRPr lang="en-US" sz="1100">
                <a:solidFill>
                  <a:schemeClr val="bg2"/>
                </a:solidFill>
                <a:latin typeface="DM Sans Medium" pitchFamily="2" charset="77"/>
              </a:endParaRPr>
            </a:p>
          </p:txBody>
        </p: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F83D4500-2D30-2045-A9A1-BD98C58EBE84}"/>
                </a:ext>
              </a:extLst>
            </p:cNvPr>
            <p:cNvCxnSpPr>
              <a:cxnSpLocks/>
            </p:cNvCxnSpPr>
            <p:nvPr/>
          </p:nvCxnSpPr>
          <p:spPr>
            <a:xfrm>
              <a:off x="7315200" y="1065886"/>
              <a:ext cx="2343149" cy="0"/>
            </a:xfrm>
            <a:prstGeom prst="line">
              <a:avLst/>
            </a:prstGeom>
            <a:ln>
              <a:solidFill>
                <a:schemeClr val="bg2"/>
              </a:solidFill>
              <a:headEnd type="oval" w="med" len="med"/>
              <a:tailEnd type="oval" w="lg" len="lg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F83D4500-2D30-2045-A9A1-BD98C58EBE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35085" y="1065886"/>
              <a:ext cx="2380115" cy="0"/>
            </a:xfrm>
            <a:prstGeom prst="line">
              <a:avLst/>
            </a:prstGeom>
            <a:ln>
              <a:solidFill>
                <a:schemeClr val="bg2"/>
              </a:solidFill>
              <a:headEnd type="oval" w="med" len="med"/>
              <a:tailEnd type="oval" w="lg" len="lg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B6A2694B-B3FE-DE45-89AB-7D0F60DCC1C2}"/>
                </a:ext>
              </a:extLst>
            </p:cNvPr>
            <p:cNvSpPr txBox="1"/>
            <p:nvPr/>
          </p:nvSpPr>
          <p:spPr>
            <a:xfrm>
              <a:off x="6726733" y="578445"/>
              <a:ext cx="1176933" cy="87225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noAutofit/>
            </a:bodyPr>
            <a:lstStyle/>
            <a:p>
              <a:pPr algn="ctr">
                <a:lnSpc>
                  <a:spcPts val="1250"/>
                </a:lnSpc>
              </a:pPr>
              <a:r>
                <a:rPr lang="en-US" sz="1167">
                  <a:solidFill>
                    <a:schemeClr val="bg1"/>
                  </a:solidFill>
                  <a:latin typeface="DM Sans Medium" pitchFamily="2" charset="77"/>
                </a:rPr>
                <a:t>Site Visit </a:t>
              </a: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647337" y="5823662"/>
            <a:ext cx="9658853" cy="436017"/>
            <a:chOff x="1491312" y="804276"/>
            <a:chExt cx="11590625" cy="523220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E54C2133-5A66-2744-8DE5-8946D9B23891}"/>
                </a:ext>
              </a:extLst>
            </p:cNvPr>
            <p:cNvSpPr txBox="1"/>
            <p:nvPr/>
          </p:nvSpPr>
          <p:spPr>
            <a:xfrm>
              <a:off x="1491312" y="804276"/>
              <a:ext cx="3044758" cy="523220"/>
            </a:xfrm>
            <a:prstGeom prst="rect">
              <a:avLst/>
            </a:prstGeom>
            <a:noFill/>
          </p:spPr>
          <p:txBody>
            <a:bodyPr wrap="square" lIns="0" rIns="0" rtlCol="0" anchor="ctr">
              <a:noAutofit/>
            </a:bodyPr>
            <a:lstStyle/>
            <a:p>
              <a:pPr algn="r"/>
              <a:r>
                <a:rPr lang="en-US" sz="1167">
                  <a:latin typeface="DM Sans Medium" pitchFamily="2" charset="77"/>
                </a:rPr>
                <a:t>January – February 2023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D751F86E-8602-CC4F-A2C1-5E2F43AED1C4}"/>
                </a:ext>
              </a:extLst>
            </p:cNvPr>
            <p:cNvSpPr txBox="1"/>
            <p:nvPr/>
          </p:nvSpPr>
          <p:spPr>
            <a:xfrm>
              <a:off x="10037179" y="804276"/>
              <a:ext cx="3044758" cy="523220"/>
            </a:xfrm>
            <a:prstGeom prst="rect">
              <a:avLst/>
            </a:prstGeom>
            <a:noFill/>
          </p:spPr>
          <p:txBody>
            <a:bodyPr wrap="square" lIns="0" rIns="0" rtlCol="0" anchor="ctr">
              <a:noAutofit/>
            </a:bodyPr>
            <a:lstStyle/>
            <a:p>
              <a:r>
                <a:rPr lang="en-US" sz="1167">
                  <a:latin typeface="DM Sans Medium" pitchFamily="2" charset="77"/>
                </a:rPr>
                <a:t>Prepare draft and final deliverables</a:t>
              </a:r>
              <a:endParaRPr lang="en-US" sz="1167">
                <a:solidFill>
                  <a:schemeClr val="bg2"/>
                </a:solidFill>
                <a:latin typeface="DM Sans Medium" pitchFamily="2" charset="77"/>
              </a:endParaRPr>
            </a:p>
          </p:txBody>
        </p: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F83D4500-2D30-2045-A9A1-BD98C58EBE84}"/>
                </a:ext>
              </a:extLst>
            </p:cNvPr>
            <p:cNvCxnSpPr>
              <a:cxnSpLocks/>
            </p:cNvCxnSpPr>
            <p:nvPr/>
          </p:nvCxnSpPr>
          <p:spPr>
            <a:xfrm>
              <a:off x="7315200" y="1065886"/>
              <a:ext cx="2343149" cy="0"/>
            </a:xfrm>
            <a:prstGeom prst="line">
              <a:avLst/>
            </a:prstGeom>
            <a:ln>
              <a:solidFill>
                <a:schemeClr val="bg2"/>
              </a:solidFill>
              <a:headEnd type="oval" w="med" len="med"/>
              <a:tailEnd type="oval" w="lg" len="lg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F83D4500-2D30-2045-A9A1-BD98C58EBE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35085" y="1065886"/>
              <a:ext cx="2380115" cy="0"/>
            </a:xfrm>
            <a:prstGeom prst="line">
              <a:avLst/>
            </a:prstGeom>
            <a:ln>
              <a:solidFill>
                <a:schemeClr val="bg2"/>
              </a:solidFill>
              <a:headEnd type="oval" w="med" len="med"/>
              <a:tailEnd type="oval" w="lg" len="lg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B6A2694B-B3FE-DE45-89AB-7D0F60DCC1C2}"/>
                </a:ext>
              </a:extLst>
            </p:cNvPr>
            <p:cNvSpPr txBox="1"/>
            <p:nvPr/>
          </p:nvSpPr>
          <p:spPr>
            <a:xfrm>
              <a:off x="6726733" y="804278"/>
              <a:ext cx="1176933" cy="5232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noAutofit/>
            </a:bodyPr>
            <a:lstStyle/>
            <a:p>
              <a:pPr algn="ctr">
                <a:lnSpc>
                  <a:spcPts val="1250"/>
                </a:lnSpc>
              </a:pPr>
              <a:r>
                <a:rPr lang="en-US" sz="1167">
                  <a:solidFill>
                    <a:schemeClr val="bg1"/>
                  </a:solidFill>
                  <a:latin typeface="DM Sans Medium" pitchFamily="2" charset="77"/>
                </a:rPr>
                <a:t>Project Wrap Up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3D896E33-0DEA-3C25-0F83-F0129C96AA2E}"/>
              </a:ext>
            </a:extLst>
          </p:cNvPr>
          <p:cNvSpPr/>
          <p:nvPr/>
        </p:nvSpPr>
        <p:spPr>
          <a:xfrm>
            <a:off x="1319748" y="3775868"/>
            <a:ext cx="9198478" cy="872829"/>
          </a:xfrm>
          <a:prstGeom prst="rect">
            <a:avLst/>
          </a:prstGeom>
          <a:noFill/>
          <a:ln w="76200">
            <a:solidFill>
              <a:srgbClr val="5BCBF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D953A4-B973-FBA0-FD74-C1F15409B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26815" y="6355292"/>
            <a:ext cx="2411186" cy="365125"/>
          </a:xfrm>
        </p:spPr>
        <p:txBody>
          <a:bodyPr/>
          <a:lstStyle/>
          <a:p>
            <a:fld id="{F384092C-9B9C-9748-AC6A-F06C9D03AD52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D2F281-4830-C731-7F42-409126341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75" y="6332220"/>
            <a:ext cx="296750" cy="24003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430B3B5-F371-F1EE-999B-9B2B26EC634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7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0450" y="6361747"/>
            <a:ext cx="533400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898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250" y="95250"/>
            <a:ext cx="4574374" cy="1028378"/>
          </a:xfrm>
        </p:spPr>
        <p:txBody>
          <a:bodyPr/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/>
              <a:t>Site Context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BB040A-AE7B-4CFE-81D6-2C9E4B1490D0}"/>
              </a:ext>
            </a:extLst>
          </p:cNvPr>
          <p:cNvSpPr txBox="1"/>
          <p:nvPr/>
        </p:nvSpPr>
        <p:spPr>
          <a:xfrm>
            <a:off x="762348" y="2001068"/>
            <a:ext cx="5105051" cy="38485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MassDevelopment Report for Maple Avenue on the Ten Mile River in Seekonk, MA describes the site context as:</a:t>
            </a:r>
          </a:p>
          <a:p>
            <a:pPr marL="238115" indent="-238115">
              <a:buFont typeface="Arial" panose="020B0604020202020204" pitchFamily="34" charset="0"/>
              <a:buChar char="•"/>
            </a:pPr>
            <a:endParaRPr lang="en-US" sz="1400"/>
          </a:p>
          <a:p>
            <a:pPr marL="238115" indent="-23811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>
                <a:latin typeface="DM Sans regular" pitchFamily="2" charset="0"/>
              </a:rPr>
              <a:t>Easy access to Providence, Pawtucket, Boston, and surrounding metro areas</a:t>
            </a:r>
          </a:p>
          <a:p>
            <a:pPr marL="238115" indent="-23811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>
                <a:latin typeface="DM Sans regular" pitchFamily="2" charset="0"/>
              </a:rPr>
              <a:t>10-minutes by foot is Bakers Corner, which has convenience retail and restaurants</a:t>
            </a:r>
          </a:p>
          <a:p>
            <a:pPr marL="238115" indent="-23811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>
                <a:latin typeface="DM Sans regular" pitchFamily="2" charset="0"/>
              </a:rPr>
              <a:t>Ten Mile River Lofts: reuse development on the river with mixed use residential and small industrial</a:t>
            </a:r>
          </a:p>
          <a:p>
            <a:pPr marL="238115" indent="-23811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>
                <a:latin typeface="DM Sans regular" pitchFamily="2" charset="0"/>
              </a:rPr>
              <a:t>No public wastewater collection or treatment in the Town of Seekonk. </a:t>
            </a:r>
          </a:p>
          <a:p>
            <a:pPr marL="238115" indent="-238115">
              <a:buFont typeface="Arial" panose="020B0604020202020204" pitchFamily="34" charset="0"/>
              <a:buChar char="•"/>
            </a:pPr>
            <a:endParaRPr lang="en-US" sz="140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B4CB5DA-156E-CA96-070C-0573F5D0C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14500"/>
            <a:ext cx="5114004" cy="3429000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145E9257-3E97-17E4-898B-1A2C9B116C88}"/>
              </a:ext>
            </a:extLst>
          </p:cNvPr>
          <p:cNvSpPr txBox="1">
            <a:spLocks/>
          </p:cNvSpPr>
          <p:nvPr/>
        </p:nvSpPr>
        <p:spPr>
          <a:xfrm>
            <a:off x="9526815" y="6355292"/>
            <a:ext cx="24111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84092C-9B9C-9748-AC6A-F06C9D03AD5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FE2A615-B621-E9C7-7D6E-4E1FC13FE75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7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0450" y="6361747"/>
            <a:ext cx="533400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21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250" y="95250"/>
            <a:ext cx="4574374" cy="1028378"/>
          </a:xfrm>
        </p:spPr>
        <p:txBody>
          <a:bodyPr/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Development Scenarios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19065" y="4227358"/>
            <a:ext cx="4574374" cy="1449542"/>
          </a:xfrm>
        </p:spPr>
        <p:txBody>
          <a:bodyPr/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33">
                <a:latin typeface="DM Sans regular" pitchFamily="2" charset="0"/>
              </a:rPr>
              <a:t>Approximately 41 townhouses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33">
                <a:latin typeface="DM Sans regular" pitchFamily="2" charset="0"/>
              </a:rPr>
              <a:t>Address the growth in nearby metro populations coupled with housing inventory declines since COVID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33">
                <a:latin typeface="DM Sans regular" pitchFamily="2" charset="0"/>
              </a:rPr>
              <a:t>Residential development allows for public access to the dam and riverfront trails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19065" y="3902351"/>
            <a:ext cx="3084681" cy="792604"/>
          </a:xfrm>
        </p:spPr>
        <p:txBody>
          <a:bodyPr/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rgbClr val="5B9BD5"/>
                </a:solidFill>
              </a:rPr>
              <a:t>Residential Development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6475852" y="4301055"/>
            <a:ext cx="4761771" cy="1559368"/>
          </a:xfrm>
        </p:spPr>
        <p:txBody>
          <a:bodyPr/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33">
                <a:latin typeface="DM Sans regular" pitchFamily="2" charset="0"/>
              </a:rPr>
              <a:t>Two story, approximately 36,000 SF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33">
                <a:latin typeface="DM Sans regular" pitchFamily="2" charset="0"/>
              </a:rPr>
              <a:t>Possible uses include a brewery or other destination activities due to lack of visibility from the road for more traditional retail businesses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33">
                <a:latin typeface="DM Sans regular" pitchFamily="2" charset="0"/>
              </a:rPr>
              <a:t>Residential loft apartments, with approximately 15 to 20 units on the upper floor / possibly some ground floor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2"/>
          </p:nvPr>
        </p:nvSpPr>
        <p:spPr>
          <a:xfrm>
            <a:off x="6488320" y="3902545"/>
            <a:ext cx="2945664" cy="536390"/>
          </a:xfrm>
        </p:spPr>
        <p:txBody>
          <a:bodyPr/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rgbClr val="5B9BD5"/>
                </a:solidFill>
              </a:rPr>
              <a:t>Mixed Use Development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BB040A-AE7B-4CFE-81D6-2C9E4B1490D0}"/>
              </a:ext>
            </a:extLst>
          </p:cNvPr>
          <p:cNvSpPr txBox="1"/>
          <p:nvPr/>
        </p:nvSpPr>
        <p:spPr>
          <a:xfrm>
            <a:off x="419064" y="1580835"/>
            <a:ext cx="4139683" cy="16819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MassDevelopment presented 3 concept plans -- all </a:t>
            </a:r>
            <a:r>
              <a:rPr lang="en-US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restore access to the riverfront and woodlands 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were previously restricted due to dangers such as contamination and building wreckage</a:t>
            </a:r>
            <a:endParaRPr lang="en-US" sz="1250"/>
          </a:p>
          <a:p>
            <a:pPr marL="238115" indent="-238115">
              <a:buFont typeface="Arial" panose="020B0604020202020204" pitchFamily="34" charset="0"/>
              <a:buChar char="•"/>
            </a:pPr>
            <a:endParaRPr lang="en-US" sz="125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F9E203A9-284C-4DB7-8372-965FA2967C56}"/>
              </a:ext>
            </a:extLst>
          </p:cNvPr>
          <p:cNvSpPr txBox="1">
            <a:spLocks/>
          </p:cNvSpPr>
          <p:nvPr/>
        </p:nvSpPr>
        <p:spPr>
          <a:xfrm>
            <a:off x="6475852" y="946805"/>
            <a:ext cx="2867823" cy="792604"/>
          </a:xfrm>
          <a:prstGeom prst="rect">
            <a:avLst/>
          </a:prstGeom>
        </p:spPr>
        <p:txBody>
          <a:bodyPr vert="horz" lIns="0" tIns="38100" rIns="0" bIns="38100" rtlCol="0" anchor="t">
            <a:noAutofit/>
          </a:bodyPr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rgbClr val="5B9BD5"/>
                </a:solidFill>
              </a:rPr>
              <a:t>Industrial Development 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F2318E27-880E-4F37-A6EA-73B5BCEB99EC}"/>
              </a:ext>
            </a:extLst>
          </p:cNvPr>
          <p:cNvSpPr txBox="1">
            <a:spLocks/>
          </p:cNvSpPr>
          <p:nvPr/>
        </p:nvSpPr>
        <p:spPr>
          <a:xfrm>
            <a:off x="6553931" y="1343107"/>
            <a:ext cx="5384070" cy="155936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defPPr>
              <a:defRPr lang="en-US"/>
            </a:defPPr>
            <a:lvl1pPr marL="285750" indent="-285750" defTabSz="380985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333" b="0" i="0">
                <a:latin typeface="+mj-lt"/>
              </a:defRPr>
            </a:lvl1pPr>
            <a:lvl2pPr marL="380985" indent="0" defTabSz="380985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Font typeface=".AppleSystemUIFont" charset="-120"/>
              <a:buNone/>
              <a:defRPr sz="1500" b="0" i="0"/>
            </a:lvl2pPr>
            <a:lvl3pPr marL="761970" indent="0" defTabSz="380985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 i="0"/>
            </a:lvl3pPr>
            <a:lvl4pPr marL="1142954" indent="0" defTabSz="380985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Font typeface=".AppleSystemUIFont" charset="-120"/>
              <a:buNone/>
              <a:defRPr sz="1500" b="0" i="0"/>
            </a:lvl4pPr>
            <a:lvl5pPr marL="1523939" indent="0" defTabSz="380985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 i="0"/>
            </a:lvl5pPr>
            <a:lvl6pPr marL="1904924" indent="-274320" defTabSz="380985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500"/>
            </a:lvl6pPr>
            <a:lvl7pPr marL="2285909" indent="-274320" defTabSz="380985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500"/>
            </a:lvl7pPr>
            <a:lvl8pPr marL="2666893" indent="-274320" defTabSz="380985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500"/>
            </a:lvl8pPr>
            <a:lvl9pPr marL="3047878" indent="-274320" defTabSz="380985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500"/>
            </a:lvl9pPr>
          </a:lstStyle>
          <a:p>
            <a:r>
              <a:rPr lang="en-US">
                <a:latin typeface="DM Sans regular" pitchFamily="2" charset="0"/>
              </a:rPr>
              <a:t>25,000 SF single story industrial building</a:t>
            </a:r>
          </a:p>
          <a:p>
            <a:r>
              <a:rPr lang="en-US">
                <a:latin typeface="DM Sans regular" pitchFamily="2" charset="0"/>
              </a:rPr>
              <a:t>Concerns with visibility from the highway, but proximity to I-95 and consistency with past uses and zoning is a benefit</a:t>
            </a:r>
          </a:p>
          <a:p>
            <a:r>
              <a:rPr lang="en-US">
                <a:latin typeface="DM Sans regular" pitchFamily="2" charset="0"/>
              </a:rPr>
              <a:t>Industrial sectors of interest include clean tech, wind energy start-ups, and medical device companies as well as landscaping and construction yards, fuel oil services, asphalt paving, building equipment, waste management and autobody operations.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02559DF2-F986-E561-D298-627B185F2EDD}"/>
              </a:ext>
            </a:extLst>
          </p:cNvPr>
          <p:cNvSpPr txBox="1">
            <a:spLocks/>
          </p:cNvSpPr>
          <p:nvPr/>
        </p:nvSpPr>
        <p:spPr>
          <a:xfrm>
            <a:off x="9526815" y="6355292"/>
            <a:ext cx="24111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84092C-9B9C-9748-AC6A-F06C9D03AD5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1ADE6EE-E30F-6B6D-65A9-3A90DC8901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7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0450" y="6361747"/>
            <a:ext cx="533400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3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250" y="95250"/>
            <a:ext cx="4413251" cy="1028378"/>
          </a:xfrm>
        </p:spPr>
        <p:txBody>
          <a:bodyPr/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/>
              <a:t>Community Concerns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75999" y="1945689"/>
            <a:ext cx="3612656" cy="3596822"/>
          </a:xfrm>
        </p:spPr>
        <p:txBody>
          <a:bodyPr/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BB040A-AE7B-4CFE-81D6-2C9E4B1490D0}"/>
              </a:ext>
            </a:extLst>
          </p:cNvPr>
          <p:cNvSpPr txBox="1"/>
          <p:nvPr/>
        </p:nvSpPr>
        <p:spPr>
          <a:xfrm>
            <a:off x="603250" y="1694002"/>
            <a:ext cx="4133361" cy="38485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>
                <a:latin typeface="DM Sans regula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MassDevelopment identified c</a:t>
            </a:r>
            <a:r>
              <a:rPr lang="en-US" sz="1800">
                <a:effectLst/>
                <a:latin typeface="DM Sans regula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oncerns with balancing public trail access with not attracting too much traffic to trails.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>
                <a:effectLst/>
                <a:latin typeface="DM Sans regula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Community desire to close trails at nightfall and not provide too much public parking to keep traffic levels light.</a:t>
            </a:r>
          </a:p>
          <a:p>
            <a:endParaRPr lang="en-US" sz="1250">
              <a:latin typeface="DM Sans regular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66B83D8-0D2D-538D-58EF-2C5746A6E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834" y="1694002"/>
            <a:ext cx="5660068" cy="3960421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B7CC16E2-5547-BD2B-005B-40329A453CE7}"/>
              </a:ext>
            </a:extLst>
          </p:cNvPr>
          <p:cNvSpPr txBox="1">
            <a:spLocks/>
          </p:cNvSpPr>
          <p:nvPr/>
        </p:nvSpPr>
        <p:spPr>
          <a:xfrm>
            <a:off x="9526815" y="6355292"/>
            <a:ext cx="24111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84092C-9B9C-9748-AC6A-F06C9D03AD5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AC58BD4-64E7-9044-9EC8-78B7BC2B112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7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0450" y="6361747"/>
            <a:ext cx="533400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5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250" y="95250"/>
            <a:ext cx="4574374" cy="1028378"/>
          </a:xfrm>
        </p:spPr>
        <p:txBody>
          <a:bodyPr/>
          <a:lstStyle/>
          <a:p>
            <a:r>
              <a:rPr lang="en-US"/>
              <a:t>Population Trends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4092C-9B9C-9748-AC6A-F06C9D03AD52}" type="slidenum">
              <a:rPr lang="en-US" smtClean="0"/>
              <a:t>8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99224" y="1542984"/>
            <a:ext cx="3612656" cy="3596822"/>
          </a:xfrm>
        </p:spPr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890443" y="4837861"/>
            <a:ext cx="2867823" cy="1293825"/>
          </a:xfrm>
        </p:spPr>
        <p:txBody>
          <a:bodyPr>
            <a:noAutofit/>
          </a:bodyPr>
          <a:lstStyle/>
          <a:p>
            <a:r>
              <a:rPr lang="en-US" sz="1200" b="1">
                <a:latin typeface="DM Sans regular" pitchFamily="2" charset="0"/>
              </a:rPr>
              <a:t>Population Growth in Seekonk (2015 – 2020)</a:t>
            </a:r>
          </a:p>
          <a:p>
            <a:pPr marL="238115" indent="-238115">
              <a:buFont typeface="Arial" panose="020B0604020202020204" pitchFamily="34" charset="0"/>
              <a:buChar char="•"/>
            </a:pPr>
            <a:r>
              <a:rPr lang="en-US" sz="1100">
                <a:latin typeface="DM Sans regular" pitchFamily="2" charset="0"/>
              </a:rPr>
              <a:t>15,613 Seekonk Residents in 2020</a:t>
            </a:r>
          </a:p>
          <a:p>
            <a:pPr marL="238115" indent="-238115">
              <a:buFont typeface="Arial" panose="020B0604020202020204" pitchFamily="34" charset="0"/>
              <a:buChar char="•"/>
            </a:pPr>
            <a:r>
              <a:rPr lang="en-US" sz="1100">
                <a:latin typeface="DM Sans regular" pitchFamily="2" charset="0"/>
              </a:rPr>
              <a:t>1.9% Bristol County population growth to 563,301 residents.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902798" y="4038232"/>
            <a:ext cx="2867823" cy="792604"/>
          </a:xfrm>
        </p:spPr>
        <p:txBody>
          <a:bodyPr>
            <a:noAutofit/>
          </a:bodyPr>
          <a:lstStyle/>
          <a:p>
            <a:r>
              <a:rPr lang="en-US">
                <a:solidFill>
                  <a:schemeClr val="accent5"/>
                </a:solidFill>
              </a:rPr>
              <a:t>8.6%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8344570" y="4830837"/>
            <a:ext cx="2867823" cy="1559368"/>
          </a:xfrm>
        </p:spPr>
        <p:txBody>
          <a:bodyPr>
            <a:normAutofit/>
          </a:bodyPr>
          <a:lstStyle/>
          <a:p>
            <a:r>
              <a:rPr lang="en-US" sz="1200" b="1">
                <a:latin typeface="DM Sans regular" pitchFamily="2" charset="0"/>
              </a:rPr>
              <a:t>2020 median household income in Seekonk</a:t>
            </a:r>
          </a:p>
          <a:p>
            <a:pPr marL="238115" indent="-238115">
              <a:buFont typeface="Arial" panose="020B0604020202020204" pitchFamily="34" charset="0"/>
              <a:buChar char="•"/>
            </a:pPr>
            <a:r>
              <a:rPr lang="en-US" sz="1100">
                <a:latin typeface="DM Sans regular" pitchFamily="2" charset="0"/>
              </a:rPr>
              <a:t>23.1% increase from 2015</a:t>
            </a:r>
          </a:p>
          <a:p>
            <a:pPr marL="238115" indent="-238115">
              <a:buFont typeface="Arial" panose="020B0604020202020204" pitchFamily="34" charset="0"/>
              <a:buChar char="•"/>
            </a:pPr>
            <a:r>
              <a:rPr lang="en-US" sz="1100">
                <a:latin typeface="DM Sans regular" pitchFamily="2" charset="0"/>
              </a:rPr>
              <a:t>$71,450 median household income on the County </a:t>
            </a:r>
            <a:r>
              <a:rPr lang="en-US" sz="1100" err="1">
                <a:latin typeface="DM Sans regular" pitchFamily="2" charset="0"/>
              </a:rPr>
              <a:t>level.W</a:t>
            </a:r>
            <a:endParaRPr lang="en-US" sz="1200">
              <a:latin typeface="DM Sans regular" pitchFamily="2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2"/>
          </p:nvPr>
        </p:nvSpPr>
        <p:spPr>
          <a:xfrm>
            <a:off x="8311223" y="4038232"/>
            <a:ext cx="2867823" cy="792604"/>
          </a:xfrm>
        </p:spPr>
        <p:txBody>
          <a:bodyPr>
            <a:noAutofit/>
          </a:bodyPr>
          <a:lstStyle/>
          <a:p>
            <a:r>
              <a:rPr lang="en-US">
                <a:solidFill>
                  <a:schemeClr val="accent5"/>
                </a:solidFill>
              </a:rPr>
              <a:t>$94,611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BB040A-AE7B-4CFE-81D6-2C9E4B1490D0}"/>
              </a:ext>
            </a:extLst>
          </p:cNvPr>
          <p:cNvSpPr txBox="1"/>
          <p:nvPr/>
        </p:nvSpPr>
        <p:spPr>
          <a:xfrm>
            <a:off x="725886" y="2001068"/>
            <a:ext cx="3549781" cy="20301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500">
                <a:latin typeface="DM Sans regular" pitchFamily="2" charset="0"/>
              </a:rPr>
              <a:t>Analyzed Census Bureau Data for Seekonk and Bristol County</a:t>
            </a:r>
          </a:p>
          <a:p>
            <a:endParaRPr lang="en-US" sz="1500">
              <a:latin typeface="DM Sans regular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>
                <a:latin typeface="DM Sans regular" pitchFamily="2" charset="0"/>
              </a:rPr>
              <a:t>Overall, Seekonk is in a stronger position than Bristol County as a whole, with </a:t>
            </a:r>
            <a:r>
              <a:rPr lang="en-US" sz="1500" b="1">
                <a:solidFill>
                  <a:schemeClr val="accent1"/>
                </a:solidFill>
                <a:latin typeface="DM Sans regular" pitchFamily="2" charset="0"/>
              </a:rPr>
              <a:t>higher population growth and income</a:t>
            </a:r>
            <a:r>
              <a:rPr lang="en-US" sz="1500">
                <a:latin typeface="DM Sans regular" pitchFamily="2" charset="0"/>
              </a:rPr>
              <a:t> but with an </a:t>
            </a:r>
            <a:r>
              <a:rPr lang="en-US" sz="1500" b="1">
                <a:solidFill>
                  <a:schemeClr val="accent1"/>
                </a:solidFill>
                <a:latin typeface="DM Sans regular" pitchFamily="2" charset="0"/>
              </a:rPr>
              <a:t>older median age</a:t>
            </a:r>
            <a:r>
              <a:rPr lang="en-US" sz="1500">
                <a:latin typeface="DM Sans regular" pitchFamily="2" charset="0"/>
              </a:rPr>
              <a:t>.</a:t>
            </a:r>
          </a:p>
          <a:p>
            <a:endParaRPr lang="en-US" sz="1500">
              <a:latin typeface="DM Sans regular" pitchFamily="2" charset="0"/>
            </a:endParaRPr>
          </a:p>
          <a:p>
            <a:endParaRPr lang="en-US" sz="1500">
              <a:latin typeface="DM Sans regular" pitchFamily="2" charset="0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F9E203A9-284C-4DB7-8372-965FA2967C56}"/>
              </a:ext>
            </a:extLst>
          </p:cNvPr>
          <p:cNvSpPr txBox="1">
            <a:spLocks/>
          </p:cNvSpPr>
          <p:nvPr/>
        </p:nvSpPr>
        <p:spPr>
          <a:xfrm>
            <a:off x="4923501" y="4038232"/>
            <a:ext cx="2867823" cy="792604"/>
          </a:xfrm>
          <a:prstGeom prst="rect">
            <a:avLst/>
          </a:prstGeom>
        </p:spPr>
        <p:txBody>
          <a:bodyPr vert="horz" lIns="0" tIns="38100" rIns="0" bIns="38100" rtlCol="0" anchor="t">
            <a:noAutofit/>
          </a:bodyPr>
          <a:lstStyle>
            <a:lvl1pPr marL="0" indent="0" algn="l" defTabSz="109728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200" b="1" i="0" kern="1200">
                <a:solidFill>
                  <a:srgbClr val="0785F2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228600" indent="0" algn="l" defTabSz="109728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Font typeface=".AppleSystemUIFont" charset="-120"/>
              <a:buNone/>
              <a:defRPr sz="1800" b="0" i="0" kern="1200">
                <a:solidFill>
                  <a:schemeClr val="tx1"/>
                </a:solidFill>
                <a:latin typeface="+mn-lt"/>
                <a:ea typeface="DM Sans Medium" charset="0"/>
                <a:cs typeface="DM Sans Medium" charset="0"/>
              </a:defRPr>
            </a:lvl2pPr>
            <a:lvl3pPr marL="457200" indent="0" algn="l" defTabSz="109728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DM Sans Medium" charset="0"/>
                <a:cs typeface="DM Sans Medium" charset="0"/>
              </a:defRPr>
            </a:lvl3pPr>
            <a:lvl4pPr marL="685800" indent="0" algn="l" defTabSz="109728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Font typeface=".AppleSystemUIFont" charset="-120"/>
              <a:buNone/>
              <a:defRPr sz="1600" b="0" i="0" kern="1200">
                <a:solidFill>
                  <a:schemeClr val="tx1"/>
                </a:solidFill>
                <a:latin typeface="+mn-lt"/>
                <a:ea typeface="DM Sans Medium" charset="0"/>
                <a:cs typeface="DM Sans Medium" charset="0"/>
              </a:defRPr>
            </a:lvl4pPr>
            <a:lvl5pPr marL="914400" indent="0" algn="l" defTabSz="109728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+mn-lt"/>
                <a:ea typeface="DM Sans Medium" charset="0"/>
                <a:cs typeface="DM Sans Medium" charset="0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>
                <a:solidFill>
                  <a:schemeClr val="accent5"/>
                </a:solidFill>
              </a:rPr>
              <a:t>46.1 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F2318E27-880E-4F37-A6EA-73B5BCEB99EC}"/>
              </a:ext>
            </a:extLst>
          </p:cNvPr>
          <p:cNvSpPr txBox="1">
            <a:spLocks/>
          </p:cNvSpPr>
          <p:nvPr/>
        </p:nvSpPr>
        <p:spPr>
          <a:xfrm>
            <a:off x="4833305" y="4830837"/>
            <a:ext cx="3084681" cy="1559368"/>
          </a:xfrm>
          <a:prstGeom prst="rect">
            <a:avLst/>
          </a:prstGeom>
        </p:spPr>
        <p:txBody>
          <a:bodyPr vert="horz" lIns="0" tIns="38100" rIns="0" bIns="38100" rtlCol="0">
            <a:noAutofit/>
          </a:bodyPr>
          <a:lstStyle>
            <a:lvl1pPr marL="0" indent="0" algn="l" defTabSz="109728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+mn-lt"/>
                <a:ea typeface="DM Sans Medium" charset="0"/>
                <a:cs typeface="DM Sans Medium" charset="0"/>
              </a:defRPr>
            </a:lvl1pPr>
            <a:lvl2pPr marL="228600" indent="0" algn="l" defTabSz="109728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Font typeface=".AppleSystemUIFont" charset="-120"/>
              <a:buNone/>
              <a:defRPr sz="1800" b="0" i="0" kern="1200">
                <a:solidFill>
                  <a:schemeClr val="tx1"/>
                </a:solidFill>
                <a:latin typeface="+mn-lt"/>
                <a:ea typeface="DM Sans Medium" charset="0"/>
                <a:cs typeface="DM Sans Medium" charset="0"/>
              </a:defRPr>
            </a:lvl2pPr>
            <a:lvl3pPr marL="457200" indent="0" algn="l" defTabSz="109728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DM Sans Medium" charset="0"/>
                <a:cs typeface="DM Sans Medium" charset="0"/>
              </a:defRPr>
            </a:lvl3pPr>
            <a:lvl4pPr marL="685800" indent="0" algn="l" defTabSz="109728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Font typeface=".AppleSystemUIFont" charset="-120"/>
              <a:buNone/>
              <a:defRPr sz="1600" b="0" i="0" kern="1200">
                <a:solidFill>
                  <a:schemeClr val="tx1"/>
                </a:solidFill>
                <a:latin typeface="+mn-lt"/>
                <a:ea typeface="DM Sans Medium" charset="0"/>
                <a:cs typeface="DM Sans Medium" charset="0"/>
              </a:defRPr>
            </a:lvl4pPr>
            <a:lvl5pPr marL="914400" indent="0" algn="l" defTabSz="109728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+mn-lt"/>
                <a:ea typeface="DM Sans Medium" charset="0"/>
                <a:cs typeface="DM Sans Medium" charset="0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>
                <a:latin typeface="DM Sans regular" pitchFamily="2" charset="0"/>
              </a:rPr>
              <a:t>2020 Median Age in Seekonk</a:t>
            </a:r>
          </a:p>
          <a:p>
            <a:pPr marL="238115" indent="-238115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100">
                <a:latin typeface="DM Sans regular" pitchFamily="2" charset="0"/>
                <a:ea typeface="+mn-ea"/>
                <a:cs typeface="+mn-cs"/>
              </a:rPr>
              <a:t>Aging slightly from 2015</a:t>
            </a:r>
          </a:p>
          <a:p>
            <a:pPr marL="238115" indent="-238115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100">
                <a:latin typeface="DM Sans regular" pitchFamily="2" charset="0"/>
                <a:ea typeface="+mn-ea"/>
                <a:cs typeface="+mn-cs"/>
              </a:rPr>
              <a:t>41.0 median age in Bristol County, with similar aging trends to the town.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70CE589-44E1-64EE-456C-1A67B2618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9650" y="1518246"/>
            <a:ext cx="2314728" cy="225771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1306D71-5D31-98AA-FBD2-A96773CD44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11069" y="1439845"/>
            <a:ext cx="3268132" cy="241451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B95B0203-520E-6674-CBE6-37FEB649788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7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0450" y="6361747"/>
            <a:ext cx="533400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26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C043D-5D23-845F-E597-48AABCD63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Labor Force and Industry Trends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D4C1B1-9ACB-E0ED-B3DF-57BD2C22BE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1400" dirty="0"/>
              <a:t>Overall healthy unemployment levels, with changes in commuting patterns from 2015 – 2020</a:t>
            </a:r>
          </a:p>
          <a:p>
            <a:endParaRPr lang="en-US" sz="15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06545-AF40-3D38-09BB-29A23DB4EB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1200"/>
              <a:t>Average commute time (similar to county)</a:t>
            </a:r>
          </a:p>
          <a:p>
            <a:pPr marL="238115" indent="-238115">
              <a:buFont typeface="Arial" panose="020B0604020202020204" pitchFamily="34" charset="0"/>
              <a:buChar char="•"/>
            </a:pPr>
            <a:r>
              <a:rPr lang="en-US" sz="1100">
                <a:latin typeface="DM Sans regular" pitchFamily="2" charset="0"/>
              </a:rPr>
              <a:t>Decrease in workers driving alone, walking to work, and commuting by other means</a:t>
            </a:r>
          </a:p>
          <a:p>
            <a:pPr marL="238115" indent="-238115">
              <a:buFont typeface="Arial" panose="020B0604020202020204" pitchFamily="34" charset="0"/>
              <a:buChar char="•"/>
            </a:pPr>
            <a:r>
              <a:rPr lang="en-US" sz="1100">
                <a:latin typeface="DM Sans regular" pitchFamily="2" charset="0"/>
              </a:rPr>
              <a:t>Increase in residents working from home (11.4% total)</a:t>
            </a:r>
          </a:p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B71DB3-93E9-375E-395A-9AE9537A17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200">
                <a:solidFill>
                  <a:srgbClr val="5B9BD5"/>
                </a:solidFill>
              </a:rPr>
              <a:t>Under 25 minutes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B5082CE-6752-1A84-FAB9-0D775D1F56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z="1200"/>
              <a:t>Unemployment Rate in Seekonk</a:t>
            </a:r>
          </a:p>
          <a:p>
            <a:pPr marL="238115" indent="-238115">
              <a:buFont typeface="Arial" panose="020B0604020202020204" pitchFamily="34" charset="0"/>
              <a:buChar char="•"/>
            </a:pPr>
            <a:r>
              <a:rPr lang="en-US" sz="1100">
                <a:latin typeface="DM Sans regular" pitchFamily="2" charset="0"/>
              </a:rPr>
              <a:t>Decrease by 57% from 2015 – 2020</a:t>
            </a:r>
          </a:p>
          <a:p>
            <a:pPr marL="238115" indent="-238115">
              <a:buFont typeface="Arial" panose="020B0604020202020204" pitchFamily="34" charset="0"/>
              <a:buChar char="•"/>
            </a:pPr>
            <a:r>
              <a:rPr lang="en-US" sz="1100">
                <a:latin typeface="DM Sans regular" pitchFamily="2" charset="0"/>
              </a:rPr>
              <a:t>Lower unemployment rate in Seekonk than surrounding Bristol County</a:t>
            </a:r>
          </a:p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F57C9A-D010-CF6B-18CF-879B79899F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>
                <a:solidFill>
                  <a:srgbClr val="5B9BD5"/>
                </a:solidFill>
              </a:rPr>
              <a:t>3.0%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409C83E-8358-F48A-BC06-2E761EDFB87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78463" y="4234066"/>
            <a:ext cx="2867823" cy="1293825"/>
          </a:xfrm>
        </p:spPr>
        <p:txBody>
          <a:bodyPr/>
          <a:lstStyle/>
          <a:p>
            <a:r>
              <a:rPr lang="en-US" sz="1200"/>
              <a:t>Employed population working in educational services, and health care and social assistance</a:t>
            </a:r>
          </a:p>
          <a:p>
            <a:pPr marL="238115" indent="-238115">
              <a:buFont typeface="Arial" panose="020B0604020202020204" pitchFamily="34" charset="0"/>
              <a:buChar char="•"/>
            </a:pPr>
            <a:r>
              <a:rPr lang="en-US" sz="1100">
                <a:latin typeface="DM Sans regular" pitchFamily="2" charset="0"/>
              </a:rPr>
              <a:t>Followed by manufacturing (28.1% in Seekonk) and retail trade (12.4%) in the town and county</a:t>
            </a:r>
          </a:p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F66219D-98E3-3C5C-2C30-DA6B5F79B2A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65199" y="3441462"/>
            <a:ext cx="2867823" cy="792604"/>
          </a:xfrm>
        </p:spPr>
        <p:txBody>
          <a:bodyPr/>
          <a:lstStyle/>
          <a:p>
            <a:r>
              <a:rPr lang="en-US" sz="6000">
                <a:solidFill>
                  <a:srgbClr val="5B9BD5"/>
                </a:solidFill>
              </a:rPr>
              <a:t>28.1%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7E529CE-A39A-1A6C-2CA1-9BB23FCF098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049034" y="4234066"/>
            <a:ext cx="2867823" cy="1293825"/>
          </a:xfrm>
        </p:spPr>
        <p:txBody>
          <a:bodyPr/>
          <a:lstStyle/>
          <a:p>
            <a:r>
              <a:rPr lang="en-US" sz="1200" dirty="0"/>
              <a:t>Population working in management, business, and science and arts occupations</a:t>
            </a:r>
          </a:p>
          <a:p>
            <a:pPr marL="238115" indent="-238115">
              <a:buFont typeface="Arial" panose="020B0604020202020204" pitchFamily="34" charset="0"/>
              <a:buChar char="•"/>
            </a:pPr>
            <a:r>
              <a:rPr lang="en-US" sz="1100" dirty="0">
                <a:latin typeface="DM Sans regular" pitchFamily="2" charset="0"/>
              </a:rPr>
              <a:t>Increased by 27.7% from 2015 – 2020</a:t>
            </a:r>
          </a:p>
          <a:p>
            <a:pPr marL="238115" indent="-238115">
              <a:buFont typeface="Arial" panose="020B0604020202020204" pitchFamily="34" charset="0"/>
              <a:buChar char="•"/>
            </a:pPr>
            <a:r>
              <a:rPr lang="en-US" sz="1100" dirty="0">
                <a:latin typeface="DM Sans regular" pitchFamily="2" charset="0"/>
              </a:rPr>
              <a:t>Followed by sales and office employment (20.7%)</a:t>
            </a:r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05E4119-0D43-FADD-671E-A1C592ACD3D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35771" y="3441462"/>
            <a:ext cx="2867823" cy="792604"/>
          </a:xfrm>
        </p:spPr>
        <p:txBody>
          <a:bodyPr/>
          <a:lstStyle/>
          <a:p>
            <a:r>
              <a:rPr lang="en-US">
                <a:solidFill>
                  <a:srgbClr val="5B9BD5"/>
                </a:solidFill>
              </a:rPr>
              <a:t>49.2%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E0B9B9CF-DF50-D08F-7D9A-360B8030A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86" y="3536128"/>
            <a:ext cx="3967498" cy="234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6C02BD03-ECBF-4F76-EC6E-7FB5F83142F9}"/>
              </a:ext>
            </a:extLst>
          </p:cNvPr>
          <p:cNvSpPr txBox="1">
            <a:spLocks/>
          </p:cNvSpPr>
          <p:nvPr/>
        </p:nvSpPr>
        <p:spPr>
          <a:xfrm>
            <a:off x="9526815" y="6355292"/>
            <a:ext cx="24111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84092C-9B9C-9748-AC6A-F06C9D03AD5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CE9C0FE7-82EF-9E66-E7DE-23EA8B9E9A8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7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0450" y="6361747"/>
            <a:ext cx="533400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1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ICF 2021 Master">
  <a:themeElements>
    <a:clrScheme name="ICF_Color Palette_2021">
      <a:dk1>
        <a:srgbClr val="000000"/>
      </a:dk1>
      <a:lt1>
        <a:srgbClr val="FFFFFF"/>
      </a:lt1>
      <a:dk2>
        <a:srgbClr val="414041"/>
      </a:dk2>
      <a:lt2>
        <a:srgbClr val="808285"/>
      </a:lt2>
      <a:accent1>
        <a:srgbClr val="30F298"/>
      </a:accent1>
      <a:accent2>
        <a:srgbClr val="FFC628"/>
      </a:accent2>
      <a:accent3>
        <a:srgbClr val="031D40"/>
      </a:accent3>
      <a:accent4>
        <a:srgbClr val="5BCBF5"/>
      </a:accent4>
      <a:accent5>
        <a:srgbClr val="0785F2"/>
      </a:accent5>
      <a:accent6>
        <a:srgbClr val="BCBEC0"/>
      </a:accent6>
      <a:hlink>
        <a:srgbClr val="0785F2"/>
      </a:hlink>
      <a:folHlink>
        <a:srgbClr val="5FBDDB"/>
      </a:folHlink>
    </a:clrScheme>
    <a:fontScheme name="ICF 2021">
      <a:majorFont>
        <a:latin typeface="DM Sans Bold"/>
        <a:ea typeface=""/>
        <a:cs typeface=""/>
      </a:majorFont>
      <a:minorFont>
        <a:latin typeface="DM Sans Medium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ICF_PowerPoint_Standard_Template_v2" id="{7457DB8A-37DF-F446-B038-E35342B5DC7D}" vid="{9676021A-7711-0349-B47A-48571F543A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9847905B66B547BB3F3D87C3F29DE3" ma:contentTypeVersion="16" ma:contentTypeDescription="Create a new document." ma:contentTypeScope="" ma:versionID="ce5a1301df0fcdb89c9fc19d80eeb999">
  <xsd:schema xmlns:xsd="http://www.w3.org/2001/XMLSchema" xmlns:xs="http://www.w3.org/2001/XMLSchema" xmlns:p="http://schemas.microsoft.com/office/2006/metadata/properties" xmlns:ns2="d00c5707-fb1e-488c-9fdb-242c87f1e0c1" xmlns:ns3="c98afd83-3d38-4891-920c-feb3b4a276d3" targetNamespace="http://schemas.microsoft.com/office/2006/metadata/properties" ma:root="true" ma:fieldsID="3c1e3dfd6eeddd47d2a76d4e2cb272d1" ns2:_="" ns3:_="">
    <xsd:import namespace="d00c5707-fb1e-488c-9fdb-242c87f1e0c1"/>
    <xsd:import namespace="c98afd83-3d38-4891-920c-feb3b4a276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0c5707-fb1e-488c-9fdb-242c87f1e0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856f2ee-118d-42e8-91de-064c9a66b6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8afd83-3d38-4891-920c-feb3b4a276d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911a151-8dae-4fc8-a40d-3401d264e44f}" ma:internalName="TaxCatchAll" ma:showField="CatchAllData" ma:web="c98afd83-3d38-4891-920c-feb3b4a276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98afd83-3d38-4891-920c-feb3b4a276d3" xsi:nil="true"/>
    <lcf76f155ced4ddcb4097134ff3c332f xmlns="d00c5707-fb1e-488c-9fdb-242c87f1e0c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645DF91-1C59-45D3-8FB2-F8BB375BBAA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4E2817D-45C5-4945-BAE7-5C420C2FAEDA}">
  <ds:schemaRefs>
    <ds:schemaRef ds:uri="c98afd83-3d38-4891-920c-feb3b4a276d3"/>
    <ds:schemaRef ds:uri="d00c5707-fb1e-488c-9fdb-242c87f1e0c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BD0DD5C-C2C2-48BC-B13D-79E546115273}">
  <ds:schemaRefs>
    <ds:schemaRef ds:uri="http://schemas.microsoft.com/office/infopath/2007/PartnerControls"/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terms/"/>
    <ds:schemaRef ds:uri="http://purl.org/dc/elements/1.1/"/>
    <ds:schemaRef ds:uri="c98afd83-3d38-4891-920c-feb3b4a276d3"/>
    <ds:schemaRef ds:uri="http://schemas.openxmlformats.org/package/2006/metadata/core-properties"/>
    <ds:schemaRef ds:uri="d00c5707-fb1e-488c-9fdb-242c87f1e0c1"/>
  </ds:schemaRefs>
</ds:datastoreItem>
</file>

<file path=docMetadata/LabelInfo.xml><?xml version="1.0" encoding="utf-8"?>
<clbl:labelList xmlns:clbl="http://schemas.microsoft.com/office/2020/mipLabelMetadata">
  <clbl:label id="{cf90b97b-be46-4a00-9700-81ce4ff1b7f6}" enabled="0" method="" siteId="{cf90b97b-be46-4a00-9700-81ce4ff1b7f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2424</TotalTime>
  <Words>1473</Words>
  <Application>Microsoft Office PowerPoint</Application>
  <PresentationFormat>Widescreen</PresentationFormat>
  <Paragraphs>205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.AppleSystemUIFont</vt:lpstr>
      <vt:lpstr>Adobe Caslon Pro</vt:lpstr>
      <vt:lpstr>Arial</vt:lpstr>
      <vt:lpstr>Calibri</vt:lpstr>
      <vt:lpstr>Calibri Light</vt:lpstr>
      <vt:lpstr>DM Sans</vt:lpstr>
      <vt:lpstr>DM Sans Medium</vt:lpstr>
      <vt:lpstr>DM Sans regular</vt:lpstr>
      <vt:lpstr>Gotham Medium</vt:lpstr>
      <vt:lpstr>Symbol</vt:lpstr>
      <vt:lpstr>ICF 2021 Master</vt:lpstr>
      <vt:lpstr>Office Theme</vt:lpstr>
      <vt:lpstr>Office Theme</vt:lpstr>
      <vt:lpstr>PowerPoint Presentation</vt:lpstr>
      <vt:lpstr>Introduction</vt:lpstr>
      <vt:lpstr>Project Background</vt:lpstr>
      <vt:lpstr>Where We Are</vt:lpstr>
      <vt:lpstr>Site Context</vt:lpstr>
      <vt:lpstr>Development Scenarios</vt:lpstr>
      <vt:lpstr>Community Concerns</vt:lpstr>
      <vt:lpstr>Population Trends</vt:lpstr>
      <vt:lpstr>Labor Force and Industry Trends</vt:lpstr>
      <vt:lpstr>Retail Real Estate Trends</vt:lpstr>
      <vt:lpstr>Retail Real Estate Rent </vt:lpstr>
      <vt:lpstr>Multifamily Real Estate Trends</vt:lpstr>
      <vt:lpstr>Multifamily Real Estate Rents</vt:lpstr>
      <vt:lpstr>Industrial Real Estate Trends</vt:lpstr>
      <vt:lpstr>Industrial Real Estate Trends</vt:lpstr>
      <vt:lpstr>Summary of Key Trends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Neidhart, Anna</dc:creator>
  <cp:lastModifiedBy>Johnston, Elizabeth</cp:lastModifiedBy>
  <cp:revision>3</cp:revision>
  <dcterms:created xsi:type="dcterms:W3CDTF">2022-09-30T20:31:21Z</dcterms:created>
  <dcterms:modified xsi:type="dcterms:W3CDTF">2022-10-26T12:40:17Z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0x0101005C9847905B66B547BB3F3D87C3F29DE3</vt:lpwstr>
  </property>
  <property fmtid="{D5CDD505-2E9C-101B-9397-08002B2CF9AE}" pid="3" name="MediaServiceImageTags">
    <vt:lpwstr/>
  </property>
</Properties>
</file>