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67" r:id="rId4"/>
    <p:sldId id="268" r:id="rId5"/>
    <p:sldId id="269" r:id="rId6"/>
    <p:sldId id="270" r:id="rId7"/>
    <p:sldId id="271" r:id="rId8"/>
    <p:sldId id="273" r:id="rId9"/>
    <p:sldId id="274" r:id="rId10"/>
    <p:sldId id="272" r:id="rId11"/>
    <p:sldId id="275" r:id="rId12"/>
    <p:sldId id="276" r:id="rId13"/>
    <p:sldId id="279" r:id="rId14"/>
    <p:sldId id="278" r:id="rId1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6919E4-911B-4B4D-A7B3-4D6146F6BCE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9672CBD-A986-4B3B-908B-2EE4D2C6B3FC}">
      <dgm:prSet custT="1"/>
      <dgm:spPr/>
      <dgm:t>
        <a:bodyPr/>
        <a:lstStyle/>
        <a:p>
          <a:pPr rtl="0"/>
          <a:r>
            <a:rPr lang="en-US" sz="2000" b="1" dirty="0"/>
            <a:t>Land Use</a:t>
          </a:r>
        </a:p>
      </dgm:t>
    </dgm:pt>
    <dgm:pt modelId="{CBC5F444-A97C-4938-9BDD-A301002CC4B2}" type="parTrans" cxnId="{D09477B8-6816-4AC4-A912-5B2058EC574B}">
      <dgm:prSet/>
      <dgm:spPr/>
      <dgm:t>
        <a:bodyPr/>
        <a:lstStyle/>
        <a:p>
          <a:endParaRPr lang="en-US"/>
        </a:p>
      </dgm:t>
    </dgm:pt>
    <dgm:pt modelId="{CAF4769A-24D2-457F-A508-E5E1EDD2F2A4}" type="sibTrans" cxnId="{D09477B8-6816-4AC4-A912-5B2058EC574B}">
      <dgm:prSet/>
      <dgm:spPr/>
      <dgm:t>
        <a:bodyPr/>
        <a:lstStyle/>
        <a:p>
          <a:endParaRPr lang="en-US"/>
        </a:p>
      </dgm:t>
    </dgm:pt>
    <dgm:pt modelId="{98FD3525-C8AA-4317-B437-7F395E677B18}">
      <dgm:prSet custT="1"/>
      <dgm:spPr/>
      <dgm:t>
        <a:bodyPr/>
        <a:lstStyle/>
        <a:p>
          <a:pPr rtl="0"/>
          <a:r>
            <a:rPr lang="en-US" sz="2000" b="1" dirty="0"/>
            <a:t>Economic </a:t>
          </a:r>
          <a:r>
            <a:rPr lang="en-US" sz="1800" b="1" dirty="0"/>
            <a:t>Development</a:t>
          </a:r>
        </a:p>
      </dgm:t>
    </dgm:pt>
    <dgm:pt modelId="{8DD5CE7A-1BD5-4A6F-B8FF-D886EB298303}" type="parTrans" cxnId="{3A72FDE8-8D2F-4D03-8AE2-8CE2C759ACE0}">
      <dgm:prSet/>
      <dgm:spPr/>
      <dgm:t>
        <a:bodyPr/>
        <a:lstStyle/>
        <a:p>
          <a:endParaRPr lang="en-US"/>
        </a:p>
      </dgm:t>
    </dgm:pt>
    <dgm:pt modelId="{B68FC203-FE59-4D1F-BB81-A63416BD9028}" type="sibTrans" cxnId="{3A72FDE8-8D2F-4D03-8AE2-8CE2C759ACE0}">
      <dgm:prSet/>
      <dgm:spPr/>
      <dgm:t>
        <a:bodyPr/>
        <a:lstStyle/>
        <a:p>
          <a:endParaRPr lang="en-US"/>
        </a:p>
      </dgm:t>
    </dgm:pt>
    <dgm:pt modelId="{900CB7E8-5612-4712-A8E9-71F47B93C044}">
      <dgm:prSet custT="1"/>
      <dgm:spPr/>
      <dgm:t>
        <a:bodyPr/>
        <a:lstStyle/>
        <a:p>
          <a:pPr rtl="0"/>
          <a:r>
            <a:rPr lang="en-US" sz="2000" b="1" dirty="0"/>
            <a:t>Natural Resources</a:t>
          </a:r>
        </a:p>
      </dgm:t>
    </dgm:pt>
    <dgm:pt modelId="{D116AF26-13A1-4A91-9D45-4DDCAD7D3FF2}" type="parTrans" cxnId="{4301FDAD-C74D-4FB4-A768-2FB59E0D9C05}">
      <dgm:prSet/>
      <dgm:spPr/>
      <dgm:t>
        <a:bodyPr/>
        <a:lstStyle/>
        <a:p>
          <a:endParaRPr lang="en-US"/>
        </a:p>
      </dgm:t>
    </dgm:pt>
    <dgm:pt modelId="{35DD4C7E-D4F5-4656-8B78-5B93C5027740}" type="sibTrans" cxnId="{4301FDAD-C74D-4FB4-A768-2FB59E0D9C05}">
      <dgm:prSet/>
      <dgm:spPr/>
      <dgm:t>
        <a:bodyPr/>
        <a:lstStyle/>
        <a:p>
          <a:endParaRPr lang="en-US"/>
        </a:p>
      </dgm:t>
    </dgm:pt>
    <dgm:pt modelId="{6AD6B7E0-2799-46E4-8B62-085CF67DFB98}">
      <dgm:prSet custT="1"/>
      <dgm:spPr/>
      <dgm:t>
        <a:bodyPr/>
        <a:lstStyle/>
        <a:p>
          <a:pPr rtl="0"/>
          <a:r>
            <a:rPr lang="en-US" sz="2000" b="1" dirty="0"/>
            <a:t>Open Space and Recreation</a:t>
          </a:r>
        </a:p>
      </dgm:t>
    </dgm:pt>
    <dgm:pt modelId="{55C5E984-7266-45C8-BB0A-A8A388E0973C}" type="parTrans" cxnId="{7436AFE1-C80F-45DA-BB24-BE3103A06BBE}">
      <dgm:prSet/>
      <dgm:spPr/>
      <dgm:t>
        <a:bodyPr/>
        <a:lstStyle/>
        <a:p>
          <a:endParaRPr lang="en-US"/>
        </a:p>
      </dgm:t>
    </dgm:pt>
    <dgm:pt modelId="{69B8229A-D219-4691-A48D-0973D0CF4B4D}" type="sibTrans" cxnId="{7436AFE1-C80F-45DA-BB24-BE3103A06BBE}">
      <dgm:prSet/>
      <dgm:spPr/>
      <dgm:t>
        <a:bodyPr/>
        <a:lstStyle/>
        <a:p>
          <a:endParaRPr lang="en-US"/>
        </a:p>
      </dgm:t>
    </dgm:pt>
    <dgm:pt modelId="{577F4D41-ECEC-4555-BEB7-D260125E539E}">
      <dgm:prSet custT="1"/>
      <dgm:spPr/>
      <dgm:t>
        <a:bodyPr/>
        <a:lstStyle/>
        <a:p>
          <a:pPr rtl="0"/>
          <a:r>
            <a:rPr lang="en-US" sz="2000" b="1" dirty="0"/>
            <a:t>Housing</a:t>
          </a:r>
        </a:p>
      </dgm:t>
    </dgm:pt>
    <dgm:pt modelId="{CDC0D35C-826C-4C8F-832B-797E9212A597}" type="parTrans" cxnId="{FFDF2200-6BED-4389-975D-E79142367886}">
      <dgm:prSet/>
      <dgm:spPr/>
      <dgm:t>
        <a:bodyPr/>
        <a:lstStyle/>
        <a:p>
          <a:endParaRPr lang="en-US"/>
        </a:p>
      </dgm:t>
    </dgm:pt>
    <dgm:pt modelId="{FA434AD5-392C-46D0-9924-5F4182CF2FF5}" type="sibTrans" cxnId="{FFDF2200-6BED-4389-975D-E79142367886}">
      <dgm:prSet/>
      <dgm:spPr/>
      <dgm:t>
        <a:bodyPr/>
        <a:lstStyle/>
        <a:p>
          <a:endParaRPr lang="en-US"/>
        </a:p>
      </dgm:t>
    </dgm:pt>
    <dgm:pt modelId="{8E1D2708-A237-49C5-9E23-60C31F0F525D}">
      <dgm:prSet custT="1"/>
      <dgm:spPr/>
      <dgm:t>
        <a:bodyPr/>
        <a:lstStyle/>
        <a:p>
          <a:pPr rtl="0"/>
          <a:r>
            <a:rPr lang="en-US" sz="2000" b="1" dirty="0"/>
            <a:t>Public Facilities and Services</a:t>
          </a:r>
        </a:p>
      </dgm:t>
    </dgm:pt>
    <dgm:pt modelId="{71ABB24C-7195-474E-AAB6-624EF1CA6925}" type="parTrans" cxnId="{3BBBA966-E389-4CB0-A1A6-3FC111DB932A}">
      <dgm:prSet/>
      <dgm:spPr/>
      <dgm:t>
        <a:bodyPr/>
        <a:lstStyle/>
        <a:p>
          <a:endParaRPr lang="en-US"/>
        </a:p>
      </dgm:t>
    </dgm:pt>
    <dgm:pt modelId="{D5E9A675-DD38-47A2-9FB9-8CBBDB518893}" type="sibTrans" cxnId="{3BBBA966-E389-4CB0-A1A6-3FC111DB932A}">
      <dgm:prSet/>
      <dgm:spPr/>
      <dgm:t>
        <a:bodyPr/>
        <a:lstStyle/>
        <a:p>
          <a:endParaRPr lang="en-US"/>
        </a:p>
      </dgm:t>
    </dgm:pt>
    <dgm:pt modelId="{1E4E3FC6-3473-4E5D-A759-5C7B048EEBBB}">
      <dgm:prSet custT="1"/>
      <dgm:spPr/>
      <dgm:t>
        <a:bodyPr/>
        <a:lstStyle/>
        <a:p>
          <a:pPr rtl="0"/>
          <a:r>
            <a:rPr lang="en-US" sz="2000" b="1" dirty="0"/>
            <a:t>Transportation</a:t>
          </a:r>
        </a:p>
      </dgm:t>
    </dgm:pt>
    <dgm:pt modelId="{9A0BFF63-077D-4157-B027-C2F264E24840}" type="parTrans" cxnId="{5F947D94-C4EF-47D4-B67E-3FF62489F36A}">
      <dgm:prSet/>
      <dgm:spPr/>
      <dgm:t>
        <a:bodyPr/>
        <a:lstStyle/>
        <a:p>
          <a:endParaRPr lang="en-US"/>
        </a:p>
      </dgm:t>
    </dgm:pt>
    <dgm:pt modelId="{60BAED1C-A484-4CA8-AEEC-3A171AD9FE7C}" type="sibTrans" cxnId="{5F947D94-C4EF-47D4-B67E-3FF62489F36A}">
      <dgm:prSet/>
      <dgm:spPr/>
      <dgm:t>
        <a:bodyPr/>
        <a:lstStyle/>
        <a:p>
          <a:endParaRPr lang="en-US"/>
        </a:p>
      </dgm:t>
    </dgm:pt>
    <dgm:pt modelId="{0461DC54-021E-40BD-8FA1-132268758B1B}">
      <dgm:prSet custT="1"/>
      <dgm:spPr/>
      <dgm:t>
        <a:bodyPr/>
        <a:lstStyle/>
        <a:p>
          <a:pPr rtl="0"/>
          <a:r>
            <a:rPr lang="en-US" sz="2000" b="1" dirty="0"/>
            <a:t>Green Energy</a:t>
          </a:r>
        </a:p>
      </dgm:t>
    </dgm:pt>
    <dgm:pt modelId="{ADC9797F-8CEA-441C-8918-DC627CB389A3}" type="parTrans" cxnId="{A7AC741E-09C1-48A9-B986-48BA175DF0E1}">
      <dgm:prSet/>
      <dgm:spPr/>
      <dgm:t>
        <a:bodyPr/>
        <a:lstStyle/>
        <a:p>
          <a:endParaRPr lang="en-US"/>
        </a:p>
      </dgm:t>
    </dgm:pt>
    <dgm:pt modelId="{FCB63A63-7C86-401B-8F48-033CCFAFAB90}" type="sibTrans" cxnId="{A7AC741E-09C1-48A9-B986-48BA175DF0E1}">
      <dgm:prSet/>
      <dgm:spPr/>
      <dgm:t>
        <a:bodyPr/>
        <a:lstStyle/>
        <a:p>
          <a:endParaRPr lang="en-US"/>
        </a:p>
      </dgm:t>
    </dgm:pt>
    <dgm:pt modelId="{52811ABC-B99A-476F-801B-E03157D964EC}" type="pres">
      <dgm:prSet presAssocID="{206919E4-911B-4B4D-A7B3-4D6146F6BCEB}" presName="cycle" presStyleCnt="0">
        <dgm:presLayoutVars>
          <dgm:dir/>
          <dgm:resizeHandles val="exact"/>
        </dgm:presLayoutVars>
      </dgm:prSet>
      <dgm:spPr/>
    </dgm:pt>
    <dgm:pt modelId="{D3072A92-1692-4083-81DC-2406A9B21C6D}" type="pres">
      <dgm:prSet presAssocID="{E9672CBD-A986-4B3B-908B-2EE4D2C6B3FC}" presName="node" presStyleLbl="node1" presStyleIdx="0" presStyleCnt="8" custScaleX="113020" custRadScaleRad="100095" custRadScaleInc="-16672">
        <dgm:presLayoutVars>
          <dgm:bulletEnabled val="1"/>
        </dgm:presLayoutVars>
      </dgm:prSet>
      <dgm:spPr/>
    </dgm:pt>
    <dgm:pt modelId="{D43F987F-16E0-4EA0-A158-9B45D24E2B08}" type="pres">
      <dgm:prSet presAssocID="{E9672CBD-A986-4B3B-908B-2EE4D2C6B3FC}" presName="spNode" presStyleCnt="0"/>
      <dgm:spPr/>
    </dgm:pt>
    <dgm:pt modelId="{E115AF89-F1BF-41B5-B295-C98B9F2D242B}" type="pres">
      <dgm:prSet presAssocID="{CAF4769A-24D2-457F-A508-E5E1EDD2F2A4}" presName="sibTrans" presStyleLbl="sibTrans1D1" presStyleIdx="0" presStyleCnt="8"/>
      <dgm:spPr/>
    </dgm:pt>
    <dgm:pt modelId="{6BA7DB55-79EF-4E48-86BF-1F2AAD8F0E41}" type="pres">
      <dgm:prSet presAssocID="{98FD3525-C8AA-4317-B437-7F395E677B18}" presName="node" presStyleLbl="node1" presStyleIdx="1" presStyleCnt="8" custScaleX="150966">
        <dgm:presLayoutVars>
          <dgm:bulletEnabled val="1"/>
        </dgm:presLayoutVars>
      </dgm:prSet>
      <dgm:spPr/>
    </dgm:pt>
    <dgm:pt modelId="{37FCC7E7-3E1D-4488-B656-27757A2B2B48}" type="pres">
      <dgm:prSet presAssocID="{98FD3525-C8AA-4317-B437-7F395E677B18}" presName="spNode" presStyleCnt="0"/>
      <dgm:spPr/>
    </dgm:pt>
    <dgm:pt modelId="{784CEB2C-8A24-4B9A-A0BA-C14EAEF994AB}" type="pres">
      <dgm:prSet presAssocID="{B68FC203-FE59-4D1F-BB81-A63416BD9028}" presName="sibTrans" presStyleLbl="sibTrans1D1" presStyleIdx="1" presStyleCnt="8"/>
      <dgm:spPr/>
    </dgm:pt>
    <dgm:pt modelId="{49ED4BFE-2319-4066-95B3-3D34D3941674}" type="pres">
      <dgm:prSet presAssocID="{900CB7E8-5612-4712-A8E9-71F47B93C044}" presName="node" presStyleLbl="node1" presStyleIdx="2" presStyleCnt="8" custScaleX="139457">
        <dgm:presLayoutVars>
          <dgm:bulletEnabled val="1"/>
        </dgm:presLayoutVars>
      </dgm:prSet>
      <dgm:spPr/>
    </dgm:pt>
    <dgm:pt modelId="{D3C9C70E-DAD5-4CC0-B5D9-37A9BBF55B35}" type="pres">
      <dgm:prSet presAssocID="{900CB7E8-5612-4712-A8E9-71F47B93C044}" presName="spNode" presStyleCnt="0"/>
      <dgm:spPr/>
    </dgm:pt>
    <dgm:pt modelId="{61D8C83C-A53F-469D-B44C-9910BD84BA1E}" type="pres">
      <dgm:prSet presAssocID="{35DD4C7E-D4F5-4656-8B78-5B93C5027740}" presName="sibTrans" presStyleLbl="sibTrans1D1" presStyleIdx="2" presStyleCnt="8"/>
      <dgm:spPr/>
    </dgm:pt>
    <dgm:pt modelId="{F97E3B06-1702-4861-A06F-77F4DC5AEA34}" type="pres">
      <dgm:prSet presAssocID="{6AD6B7E0-2799-46E4-8B62-085CF67DFB98}" presName="node" presStyleLbl="node1" presStyleIdx="3" presStyleCnt="8" custScaleX="155878">
        <dgm:presLayoutVars>
          <dgm:bulletEnabled val="1"/>
        </dgm:presLayoutVars>
      </dgm:prSet>
      <dgm:spPr/>
    </dgm:pt>
    <dgm:pt modelId="{23BA3E2A-3868-477C-A254-460D14FE909B}" type="pres">
      <dgm:prSet presAssocID="{6AD6B7E0-2799-46E4-8B62-085CF67DFB98}" presName="spNode" presStyleCnt="0"/>
      <dgm:spPr/>
    </dgm:pt>
    <dgm:pt modelId="{347C84EC-D0A7-4692-B5E8-1EF6F151E222}" type="pres">
      <dgm:prSet presAssocID="{69B8229A-D219-4691-A48D-0973D0CF4B4D}" presName="sibTrans" presStyleLbl="sibTrans1D1" presStyleIdx="3" presStyleCnt="8"/>
      <dgm:spPr/>
    </dgm:pt>
    <dgm:pt modelId="{D9796925-3A1D-4E48-A131-248ED7D71D4C}" type="pres">
      <dgm:prSet presAssocID="{577F4D41-ECEC-4555-BEB7-D260125E539E}" presName="node" presStyleLbl="node1" presStyleIdx="4" presStyleCnt="8" custScaleX="128074">
        <dgm:presLayoutVars>
          <dgm:bulletEnabled val="1"/>
        </dgm:presLayoutVars>
      </dgm:prSet>
      <dgm:spPr/>
    </dgm:pt>
    <dgm:pt modelId="{DB6E12D4-B384-4CF6-9038-1EF24F0C3E8F}" type="pres">
      <dgm:prSet presAssocID="{577F4D41-ECEC-4555-BEB7-D260125E539E}" presName="spNode" presStyleCnt="0"/>
      <dgm:spPr/>
    </dgm:pt>
    <dgm:pt modelId="{D35EBCF7-4ACF-49B8-9FE8-5F09F1AE124F}" type="pres">
      <dgm:prSet presAssocID="{FA434AD5-392C-46D0-9924-5F4182CF2FF5}" presName="sibTrans" presStyleLbl="sibTrans1D1" presStyleIdx="4" presStyleCnt="8"/>
      <dgm:spPr/>
    </dgm:pt>
    <dgm:pt modelId="{D17028A7-5D38-45A2-9DA2-2593B3DAAE70}" type="pres">
      <dgm:prSet presAssocID="{8E1D2708-A237-49C5-9E23-60C31F0F525D}" presName="node" presStyleLbl="node1" presStyleIdx="5" presStyleCnt="8" custScaleX="173250" custScaleY="115150">
        <dgm:presLayoutVars>
          <dgm:bulletEnabled val="1"/>
        </dgm:presLayoutVars>
      </dgm:prSet>
      <dgm:spPr/>
    </dgm:pt>
    <dgm:pt modelId="{E10B23CA-903C-4B33-B142-4E12A28B2F03}" type="pres">
      <dgm:prSet presAssocID="{8E1D2708-A237-49C5-9E23-60C31F0F525D}" presName="spNode" presStyleCnt="0"/>
      <dgm:spPr/>
    </dgm:pt>
    <dgm:pt modelId="{C5326E49-0763-4F96-8CFC-7254A7CA6B5F}" type="pres">
      <dgm:prSet presAssocID="{D5E9A675-DD38-47A2-9FB9-8CBBDB518893}" presName="sibTrans" presStyleLbl="sibTrans1D1" presStyleIdx="5" presStyleCnt="8"/>
      <dgm:spPr/>
    </dgm:pt>
    <dgm:pt modelId="{6B86A9C2-4CDC-4B43-A874-836C226DE14D}" type="pres">
      <dgm:prSet presAssocID="{1E4E3FC6-3473-4E5D-A759-5C7B048EEBBB}" presName="node" presStyleLbl="node1" presStyleIdx="6" presStyleCnt="8" custScaleX="174200">
        <dgm:presLayoutVars>
          <dgm:bulletEnabled val="1"/>
        </dgm:presLayoutVars>
      </dgm:prSet>
      <dgm:spPr/>
    </dgm:pt>
    <dgm:pt modelId="{A38F8110-F2AD-4FEA-B96E-43C143BD86D6}" type="pres">
      <dgm:prSet presAssocID="{1E4E3FC6-3473-4E5D-A759-5C7B048EEBBB}" presName="spNode" presStyleCnt="0"/>
      <dgm:spPr/>
    </dgm:pt>
    <dgm:pt modelId="{DD1D7C49-BB07-41D9-8D06-C09EAA5C0FC3}" type="pres">
      <dgm:prSet presAssocID="{60BAED1C-A484-4CA8-AEEC-3A171AD9FE7C}" presName="sibTrans" presStyleLbl="sibTrans1D1" presStyleIdx="6" presStyleCnt="8"/>
      <dgm:spPr/>
    </dgm:pt>
    <dgm:pt modelId="{46BC9B7C-B381-47C6-81E2-9E7E7D80EC27}" type="pres">
      <dgm:prSet presAssocID="{0461DC54-021E-40BD-8FA1-132268758B1B}" presName="node" presStyleLbl="node1" presStyleIdx="7" presStyleCnt="8" custScaleX="134032">
        <dgm:presLayoutVars>
          <dgm:bulletEnabled val="1"/>
        </dgm:presLayoutVars>
      </dgm:prSet>
      <dgm:spPr/>
    </dgm:pt>
    <dgm:pt modelId="{711287AB-2DCB-4AB2-B34E-1DAEE93B5059}" type="pres">
      <dgm:prSet presAssocID="{0461DC54-021E-40BD-8FA1-132268758B1B}" presName="spNode" presStyleCnt="0"/>
      <dgm:spPr/>
    </dgm:pt>
    <dgm:pt modelId="{90E8D0F2-DDAC-4B51-9541-EB17EB806B00}" type="pres">
      <dgm:prSet presAssocID="{FCB63A63-7C86-401B-8F48-033CCFAFAB90}" presName="sibTrans" presStyleLbl="sibTrans1D1" presStyleIdx="7" presStyleCnt="8"/>
      <dgm:spPr/>
    </dgm:pt>
  </dgm:ptLst>
  <dgm:cxnLst>
    <dgm:cxn modelId="{FFDF2200-6BED-4389-975D-E79142367886}" srcId="{206919E4-911B-4B4D-A7B3-4D6146F6BCEB}" destId="{577F4D41-ECEC-4555-BEB7-D260125E539E}" srcOrd="4" destOrd="0" parTransId="{CDC0D35C-826C-4C8F-832B-797E9212A597}" sibTransId="{FA434AD5-392C-46D0-9924-5F4182CF2FF5}"/>
    <dgm:cxn modelId="{44A04F0C-6FDF-46C8-92F9-B6D10C1C4898}" type="presOf" srcId="{CAF4769A-24D2-457F-A508-E5E1EDD2F2A4}" destId="{E115AF89-F1BF-41B5-B295-C98B9F2D242B}" srcOrd="0" destOrd="0" presId="urn:microsoft.com/office/officeart/2005/8/layout/cycle6"/>
    <dgm:cxn modelId="{FD98DD19-C505-43DB-8A5B-7B03A6E7B03E}" type="presOf" srcId="{D5E9A675-DD38-47A2-9FB9-8CBBDB518893}" destId="{C5326E49-0763-4F96-8CFC-7254A7CA6B5F}" srcOrd="0" destOrd="0" presId="urn:microsoft.com/office/officeart/2005/8/layout/cycle6"/>
    <dgm:cxn modelId="{A7AC741E-09C1-48A9-B986-48BA175DF0E1}" srcId="{206919E4-911B-4B4D-A7B3-4D6146F6BCEB}" destId="{0461DC54-021E-40BD-8FA1-132268758B1B}" srcOrd="7" destOrd="0" parTransId="{ADC9797F-8CEA-441C-8918-DC627CB389A3}" sibTransId="{FCB63A63-7C86-401B-8F48-033CCFAFAB90}"/>
    <dgm:cxn modelId="{7185D92B-D00B-4914-8A3C-A6217627A3E0}" type="presOf" srcId="{FCB63A63-7C86-401B-8F48-033CCFAFAB90}" destId="{90E8D0F2-DDAC-4B51-9541-EB17EB806B00}" srcOrd="0" destOrd="0" presId="urn:microsoft.com/office/officeart/2005/8/layout/cycle6"/>
    <dgm:cxn modelId="{ACBD153B-10E1-4D91-B89B-A6D3A9C447B9}" type="presOf" srcId="{1E4E3FC6-3473-4E5D-A759-5C7B048EEBBB}" destId="{6B86A9C2-4CDC-4B43-A874-836C226DE14D}" srcOrd="0" destOrd="0" presId="urn:microsoft.com/office/officeart/2005/8/layout/cycle6"/>
    <dgm:cxn modelId="{3BBBA966-E389-4CB0-A1A6-3FC111DB932A}" srcId="{206919E4-911B-4B4D-A7B3-4D6146F6BCEB}" destId="{8E1D2708-A237-49C5-9E23-60C31F0F525D}" srcOrd="5" destOrd="0" parTransId="{71ABB24C-7195-474E-AAB6-624EF1CA6925}" sibTransId="{D5E9A675-DD38-47A2-9FB9-8CBBDB518893}"/>
    <dgm:cxn modelId="{D8E5574D-E1DE-4C04-BA28-64C89F474B1D}" type="presOf" srcId="{8E1D2708-A237-49C5-9E23-60C31F0F525D}" destId="{D17028A7-5D38-45A2-9DA2-2593B3DAAE70}" srcOrd="0" destOrd="0" presId="urn:microsoft.com/office/officeart/2005/8/layout/cycle6"/>
    <dgm:cxn modelId="{5EDDFE50-51F4-4B21-81E8-593F9F055AAE}" type="presOf" srcId="{6AD6B7E0-2799-46E4-8B62-085CF67DFB98}" destId="{F97E3B06-1702-4861-A06F-77F4DC5AEA34}" srcOrd="0" destOrd="0" presId="urn:microsoft.com/office/officeart/2005/8/layout/cycle6"/>
    <dgm:cxn modelId="{87702954-D650-4E5D-9D2B-40AE73919C92}" type="presOf" srcId="{206919E4-911B-4B4D-A7B3-4D6146F6BCEB}" destId="{52811ABC-B99A-476F-801B-E03157D964EC}" srcOrd="0" destOrd="0" presId="urn:microsoft.com/office/officeart/2005/8/layout/cycle6"/>
    <dgm:cxn modelId="{DBC79483-CBCB-41A6-BABA-8B7ABEBD4731}" type="presOf" srcId="{FA434AD5-392C-46D0-9924-5F4182CF2FF5}" destId="{D35EBCF7-4ACF-49B8-9FE8-5F09F1AE124F}" srcOrd="0" destOrd="0" presId="urn:microsoft.com/office/officeart/2005/8/layout/cycle6"/>
    <dgm:cxn modelId="{EA924D89-FF51-453C-956A-370580671631}" type="presOf" srcId="{0461DC54-021E-40BD-8FA1-132268758B1B}" destId="{46BC9B7C-B381-47C6-81E2-9E7E7D80EC27}" srcOrd="0" destOrd="0" presId="urn:microsoft.com/office/officeart/2005/8/layout/cycle6"/>
    <dgm:cxn modelId="{34B2028E-E5B7-435D-B31C-DC726EBC6220}" type="presOf" srcId="{E9672CBD-A986-4B3B-908B-2EE4D2C6B3FC}" destId="{D3072A92-1692-4083-81DC-2406A9B21C6D}" srcOrd="0" destOrd="0" presId="urn:microsoft.com/office/officeart/2005/8/layout/cycle6"/>
    <dgm:cxn modelId="{5F947D94-C4EF-47D4-B67E-3FF62489F36A}" srcId="{206919E4-911B-4B4D-A7B3-4D6146F6BCEB}" destId="{1E4E3FC6-3473-4E5D-A759-5C7B048EEBBB}" srcOrd="6" destOrd="0" parTransId="{9A0BFF63-077D-4157-B027-C2F264E24840}" sibTransId="{60BAED1C-A484-4CA8-AEEC-3A171AD9FE7C}"/>
    <dgm:cxn modelId="{1B111D98-B12A-4B53-AF18-8000D9A02CCE}" type="presOf" srcId="{577F4D41-ECEC-4555-BEB7-D260125E539E}" destId="{D9796925-3A1D-4E48-A131-248ED7D71D4C}" srcOrd="0" destOrd="0" presId="urn:microsoft.com/office/officeart/2005/8/layout/cycle6"/>
    <dgm:cxn modelId="{720D86A2-1E79-4F01-88D5-C660340C81B9}" type="presOf" srcId="{98FD3525-C8AA-4317-B437-7F395E677B18}" destId="{6BA7DB55-79EF-4E48-86BF-1F2AAD8F0E41}" srcOrd="0" destOrd="0" presId="urn:microsoft.com/office/officeart/2005/8/layout/cycle6"/>
    <dgm:cxn modelId="{4301FDAD-C74D-4FB4-A768-2FB59E0D9C05}" srcId="{206919E4-911B-4B4D-A7B3-4D6146F6BCEB}" destId="{900CB7E8-5612-4712-A8E9-71F47B93C044}" srcOrd="2" destOrd="0" parTransId="{D116AF26-13A1-4A91-9D45-4DDCAD7D3FF2}" sibTransId="{35DD4C7E-D4F5-4656-8B78-5B93C5027740}"/>
    <dgm:cxn modelId="{D09477B8-6816-4AC4-A912-5B2058EC574B}" srcId="{206919E4-911B-4B4D-A7B3-4D6146F6BCEB}" destId="{E9672CBD-A986-4B3B-908B-2EE4D2C6B3FC}" srcOrd="0" destOrd="0" parTransId="{CBC5F444-A97C-4938-9BDD-A301002CC4B2}" sibTransId="{CAF4769A-24D2-457F-A508-E5E1EDD2F2A4}"/>
    <dgm:cxn modelId="{3B7CBDB8-9AC4-449B-907A-9C5FD5F30573}" type="presOf" srcId="{B68FC203-FE59-4D1F-BB81-A63416BD9028}" destId="{784CEB2C-8A24-4B9A-A0BA-C14EAEF994AB}" srcOrd="0" destOrd="0" presId="urn:microsoft.com/office/officeart/2005/8/layout/cycle6"/>
    <dgm:cxn modelId="{80967CDF-9530-4EC7-A5C3-835B6859B890}" type="presOf" srcId="{900CB7E8-5612-4712-A8E9-71F47B93C044}" destId="{49ED4BFE-2319-4066-95B3-3D34D3941674}" srcOrd="0" destOrd="0" presId="urn:microsoft.com/office/officeart/2005/8/layout/cycle6"/>
    <dgm:cxn modelId="{7436AFE1-C80F-45DA-BB24-BE3103A06BBE}" srcId="{206919E4-911B-4B4D-A7B3-4D6146F6BCEB}" destId="{6AD6B7E0-2799-46E4-8B62-085CF67DFB98}" srcOrd="3" destOrd="0" parTransId="{55C5E984-7266-45C8-BB0A-A8A388E0973C}" sibTransId="{69B8229A-D219-4691-A48D-0973D0CF4B4D}"/>
    <dgm:cxn modelId="{AEDB6FE5-3945-4373-9134-016F55061CAB}" type="presOf" srcId="{69B8229A-D219-4691-A48D-0973D0CF4B4D}" destId="{347C84EC-D0A7-4692-B5E8-1EF6F151E222}" srcOrd="0" destOrd="0" presId="urn:microsoft.com/office/officeart/2005/8/layout/cycle6"/>
    <dgm:cxn modelId="{3A72FDE8-8D2F-4D03-8AE2-8CE2C759ACE0}" srcId="{206919E4-911B-4B4D-A7B3-4D6146F6BCEB}" destId="{98FD3525-C8AA-4317-B437-7F395E677B18}" srcOrd="1" destOrd="0" parTransId="{8DD5CE7A-1BD5-4A6F-B8FF-D886EB298303}" sibTransId="{B68FC203-FE59-4D1F-BB81-A63416BD9028}"/>
    <dgm:cxn modelId="{0DBEA0F0-E1C6-4144-8AF7-DC88CE376E56}" type="presOf" srcId="{60BAED1C-A484-4CA8-AEEC-3A171AD9FE7C}" destId="{DD1D7C49-BB07-41D9-8D06-C09EAA5C0FC3}" srcOrd="0" destOrd="0" presId="urn:microsoft.com/office/officeart/2005/8/layout/cycle6"/>
    <dgm:cxn modelId="{C875FCF5-834D-401C-A41D-158A0F83FDE0}" type="presOf" srcId="{35DD4C7E-D4F5-4656-8B78-5B93C5027740}" destId="{61D8C83C-A53F-469D-B44C-9910BD84BA1E}" srcOrd="0" destOrd="0" presId="urn:microsoft.com/office/officeart/2005/8/layout/cycle6"/>
    <dgm:cxn modelId="{D7A337A9-22C8-4033-8750-04978F74ED43}" type="presParOf" srcId="{52811ABC-B99A-476F-801B-E03157D964EC}" destId="{D3072A92-1692-4083-81DC-2406A9B21C6D}" srcOrd="0" destOrd="0" presId="urn:microsoft.com/office/officeart/2005/8/layout/cycle6"/>
    <dgm:cxn modelId="{9CD17B00-FBC6-4D40-9F5C-BDD1A85C0A73}" type="presParOf" srcId="{52811ABC-B99A-476F-801B-E03157D964EC}" destId="{D43F987F-16E0-4EA0-A158-9B45D24E2B08}" srcOrd="1" destOrd="0" presId="urn:microsoft.com/office/officeart/2005/8/layout/cycle6"/>
    <dgm:cxn modelId="{1C2F5034-26F0-41A1-9F33-88CE6855F538}" type="presParOf" srcId="{52811ABC-B99A-476F-801B-E03157D964EC}" destId="{E115AF89-F1BF-41B5-B295-C98B9F2D242B}" srcOrd="2" destOrd="0" presId="urn:microsoft.com/office/officeart/2005/8/layout/cycle6"/>
    <dgm:cxn modelId="{595437F9-9BE8-41B2-AAD3-A64E131D107F}" type="presParOf" srcId="{52811ABC-B99A-476F-801B-E03157D964EC}" destId="{6BA7DB55-79EF-4E48-86BF-1F2AAD8F0E41}" srcOrd="3" destOrd="0" presId="urn:microsoft.com/office/officeart/2005/8/layout/cycle6"/>
    <dgm:cxn modelId="{C78AF012-1BD0-4D02-A48A-68E8C7EFBFE8}" type="presParOf" srcId="{52811ABC-B99A-476F-801B-E03157D964EC}" destId="{37FCC7E7-3E1D-4488-B656-27757A2B2B48}" srcOrd="4" destOrd="0" presId="urn:microsoft.com/office/officeart/2005/8/layout/cycle6"/>
    <dgm:cxn modelId="{EC9D3066-82D5-4364-988E-990DE6338932}" type="presParOf" srcId="{52811ABC-B99A-476F-801B-E03157D964EC}" destId="{784CEB2C-8A24-4B9A-A0BA-C14EAEF994AB}" srcOrd="5" destOrd="0" presId="urn:microsoft.com/office/officeart/2005/8/layout/cycle6"/>
    <dgm:cxn modelId="{11100D88-FA3F-4AF7-B270-7AE6554734C7}" type="presParOf" srcId="{52811ABC-B99A-476F-801B-E03157D964EC}" destId="{49ED4BFE-2319-4066-95B3-3D34D3941674}" srcOrd="6" destOrd="0" presId="urn:microsoft.com/office/officeart/2005/8/layout/cycle6"/>
    <dgm:cxn modelId="{B84B5B45-B36E-48B9-B93E-AA4321A77712}" type="presParOf" srcId="{52811ABC-B99A-476F-801B-E03157D964EC}" destId="{D3C9C70E-DAD5-4CC0-B5D9-37A9BBF55B35}" srcOrd="7" destOrd="0" presId="urn:microsoft.com/office/officeart/2005/8/layout/cycle6"/>
    <dgm:cxn modelId="{9C376F83-8BF0-4253-87C3-2B6F346D291B}" type="presParOf" srcId="{52811ABC-B99A-476F-801B-E03157D964EC}" destId="{61D8C83C-A53F-469D-B44C-9910BD84BA1E}" srcOrd="8" destOrd="0" presId="urn:microsoft.com/office/officeart/2005/8/layout/cycle6"/>
    <dgm:cxn modelId="{064D4D7C-0831-402B-9A84-DAC25BA046E5}" type="presParOf" srcId="{52811ABC-B99A-476F-801B-E03157D964EC}" destId="{F97E3B06-1702-4861-A06F-77F4DC5AEA34}" srcOrd="9" destOrd="0" presId="urn:microsoft.com/office/officeart/2005/8/layout/cycle6"/>
    <dgm:cxn modelId="{FD74F663-5B9E-4F16-B0B6-4DC394E55F0C}" type="presParOf" srcId="{52811ABC-B99A-476F-801B-E03157D964EC}" destId="{23BA3E2A-3868-477C-A254-460D14FE909B}" srcOrd="10" destOrd="0" presId="urn:microsoft.com/office/officeart/2005/8/layout/cycle6"/>
    <dgm:cxn modelId="{61598AF0-8B6F-4340-8B8E-F5D8087E801F}" type="presParOf" srcId="{52811ABC-B99A-476F-801B-E03157D964EC}" destId="{347C84EC-D0A7-4692-B5E8-1EF6F151E222}" srcOrd="11" destOrd="0" presId="urn:microsoft.com/office/officeart/2005/8/layout/cycle6"/>
    <dgm:cxn modelId="{2C9871F9-0F54-4FEF-9E93-C77AA09E8059}" type="presParOf" srcId="{52811ABC-B99A-476F-801B-E03157D964EC}" destId="{D9796925-3A1D-4E48-A131-248ED7D71D4C}" srcOrd="12" destOrd="0" presId="urn:microsoft.com/office/officeart/2005/8/layout/cycle6"/>
    <dgm:cxn modelId="{1662055A-DA93-4400-B992-EDB865B94A6B}" type="presParOf" srcId="{52811ABC-B99A-476F-801B-E03157D964EC}" destId="{DB6E12D4-B384-4CF6-9038-1EF24F0C3E8F}" srcOrd="13" destOrd="0" presId="urn:microsoft.com/office/officeart/2005/8/layout/cycle6"/>
    <dgm:cxn modelId="{B53A95DA-BB18-426B-8EDA-D4D62C39247E}" type="presParOf" srcId="{52811ABC-B99A-476F-801B-E03157D964EC}" destId="{D35EBCF7-4ACF-49B8-9FE8-5F09F1AE124F}" srcOrd="14" destOrd="0" presId="urn:microsoft.com/office/officeart/2005/8/layout/cycle6"/>
    <dgm:cxn modelId="{AB40196B-5248-4B7E-A049-374C125E4574}" type="presParOf" srcId="{52811ABC-B99A-476F-801B-E03157D964EC}" destId="{D17028A7-5D38-45A2-9DA2-2593B3DAAE70}" srcOrd="15" destOrd="0" presId="urn:microsoft.com/office/officeart/2005/8/layout/cycle6"/>
    <dgm:cxn modelId="{37ED9755-B11A-4C5B-A6B3-10ADD8ACE0B4}" type="presParOf" srcId="{52811ABC-B99A-476F-801B-E03157D964EC}" destId="{E10B23CA-903C-4B33-B142-4E12A28B2F03}" srcOrd="16" destOrd="0" presId="urn:microsoft.com/office/officeart/2005/8/layout/cycle6"/>
    <dgm:cxn modelId="{79B00891-D1AD-42B9-9406-9845F6A6CEA1}" type="presParOf" srcId="{52811ABC-B99A-476F-801B-E03157D964EC}" destId="{C5326E49-0763-4F96-8CFC-7254A7CA6B5F}" srcOrd="17" destOrd="0" presId="urn:microsoft.com/office/officeart/2005/8/layout/cycle6"/>
    <dgm:cxn modelId="{A2859E64-7AD7-4A38-89C9-01895C00657B}" type="presParOf" srcId="{52811ABC-B99A-476F-801B-E03157D964EC}" destId="{6B86A9C2-4CDC-4B43-A874-836C226DE14D}" srcOrd="18" destOrd="0" presId="urn:microsoft.com/office/officeart/2005/8/layout/cycle6"/>
    <dgm:cxn modelId="{682E6D97-93C3-4EBD-B431-2B4E52A634C0}" type="presParOf" srcId="{52811ABC-B99A-476F-801B-E03157D964EC}" destId="{A38F8110-F2AD-4FEA-B96E-43C143BD86D6}" srcOrd="19" destOrd="0" presId="urn:microsoft.com/office/officeart/2005/8/layout/cycle6"/>
    <dgm:cxn modelId="{A9D053CE-A591-46FC-9A5E-438CB9FCBC65}" type="presParOf" srcId="{52811ABC-B99A-476F-801B-E03157D964EC}" destId="{DD1D7C49-BB07-41D9-8D06-C09EAA5C0FC3}" srcOrd="20" destOrd="0" presId="urn:microsoft.com/office/officeart/2005/8/layout/cycle6"/>
    <dgm:cxn modelId="{97BAD42A-86A7-402E-B8E8-EB43609BE0AC}" type="presParOf" srcId="{52811ABC-B99A-476F-801B-E03157D964EC}" destId="{46BC9B7C-B381-47C6-81E2-9E7E7D80EC27}" srcOrd="21" destOrd="0" presId="urn:microsoft.com/office/officeart/2005/8/layout/cycle6"/>
    <dgm:cxn modelId="{04AF916A-B6A9-4689-8EEF-83A5D26A094F}" type="presParOf" srcId="{52811ABC-B99A-476F-801B-E03157D964EC}" destId="{711287AB-2DCB-4AB2-B34E-1DAEE93B5059}" srcOrd="22" destOrd="0" presId="urn:microsoft.com/office/officeart/2005/8/layout/cycle6"/>
    <dgm:cxn modelId="{38D6D0A5-CE9A-43CB-A252-327B9099295C}" type="presParOf" srcId="{52811ABC-B99A-476F-801B-E03157D964EC}" destId="{90E8D0F2-DDAC-4B51-9541-EB17EB806B00}"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72A92-1692-4083-81DC-2406A9B21C6D}">
      <dsp:nvSpPr>
        <dsp:cNvPr id="0" name=""/>
        <dsp:cNvSpPr/>
      </dsp:nvSpPr>
      <dsp:spPr>
        <a:xfrm>
          <a:off x="3857490" y="5055"/>
          <a:ext cx="1400311"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Land Use</a:t>
          </a:r>
        </a:p>
      </dsp:txBody>
      <dsp:txXfrm>
        <a:off x="3896804" y="44369"/>
        <a:ext cx="1321683" cy="726718"/>
      </dsp:txXfrm>
    </dsp:sp>
    <dsp:sp modelId="{E115AF89-F1BF-41B5-B295-C98B9F2D242B}">
      <dsp:nvSpPr>
        <dsp:cNvPr id="0" name=""/>
        <dsp:cNvSpPr/>
      </dsp:nvSpPr>
      <dsp:spPr>
        <a:xfrm>
          <a:off x="1880246" y="403583"/>
          <a:ext cx="5585361" cy="5585361"/>
        </a:xfrm>
        <a:custGeom>
          <a:avLst/>
          <a:gdLst/>
          <a:ahLst/>
          <a:cxnLst/>
          <a:rect l="0" t="0" r="0" b="0"/>
          <a:pathLst>
            <a:path>
              <a:moveTo>
                <a:pt x="3386904" y="63951"/>
              </a:moveTo>
              <a:arcTo wR="2792680" hR="2792680" stAng="16937116" swAng="1159621"/>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A7DB55-79EF-4E48-86BF-1F2AAD8F0E41}">
      <dsp:nvSpPr>
        <dsp:cNvPr id="0" name=""/>
        <dsp:cNvSpPr/>
      </dsp:nvSpPr>
      <dsp:spPr>
        <a:xfrm>
          <a:off x="5719109" y="823003"/>
          <a:ext cx="1870459"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Economic </a:t>
          </a:r>
          <a:r>
            <a:rPr lang="en-US" sz="1800" b="1" kern="1200" dirty="0"/>
            <a:t>Development</a:t>
          </a:r>
        </a:p>
      </dsp:txBody>
      <dsp:txXfrm>
        <a:off x="5758423" y="862317"/>
        <a:ext cx="1791831" cy="726718"/>
      </dsp:txXfrm>
    </dsp:sp>
    <dsp:sp modelId="{784CEB2C-8A24-4B9A-A0BA-C14EAEF994AB}">
      <dsp:nvSpPr>
        <dsp:cNvPr id="0" name=""/>
        <dsp:cNvSpPr/>
      </dsp:nvSpPr>
      <dsp:spPr>
        <a:xfrm>
          <a:off x="1886935" y="407719"/>
          <a:ext cx="5585361" cy="5585361"/>
        </a:xfrm>
        <a:custGeom>
          <a:avLst/>
          <a:gdLst/>
          <a:ahLst/>
          <a:cxnLst/>
          <a:rect l="0" t="0" r="0" b="0"/>
          <a:pathLst>
            <a:path>
              <a:moveTo>
                <a:pt x="5107907" y="1231017"/>
              </a:moveTo>
              <a:arcTo wR="2792680" hR="2792680" stAng="19559977" swAng="152715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ED4BFE-2319-4066-95B3-3D34D3941674}">
      <dsp:nvSpPr>
        <dsp:cNvPr id="0" name=""/>
        <dsp:cNvSpPr/>
      </dsp:nvSpPr>
      <dsp:spPr>
        <a:xfrm>
          <a:off x="6608364" y="2797726"/>
          <a:ext cx="1727864"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Natural Resources</a:t>
          </a:r>
        </a:p>
      </dsp:txBody>
      <dsp:txXfrm>
        <a:off x="6647678" y="2837040"/>
        <a:ext cx="1649236" cy="726718"/>
      </dsp:txXfrm>
    </dsp:sp>
    <dsp:sp modelId="{61D8C83C-A53F-469D-B44C-9910BD84BA1E}">
      <dsp:nvSpPr>
        <dsp:cNvPr id="0" name=""/>
        <dsp:cNvSpPr/>
      </dsp:nvSpPr>
      <dsp:spPr>
        <a:xfrm>
          <a:off x="1886935" y="407719"/>
          <a:ext cx="5585361" cy="5585361"/>
        </a:xfrm>
        <a:custGeom>
          <a:avLst/>
          <a:gdLst/>
          <a:ahLst/>
          <a:cxnLst/>
          <a:rect l="0" t="0" r="0" b="0"/>
          <a:pathLst>
            <a:path>
              <a:moveTo>
                <a:pt x="5554340" y="3207767"/>
              </a:moveTo>
              <a:arcTo wR="2792680" hR="2792680" stAng="512866" swAng="152715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7E3B06-1702-4861-A06F-77F4DC5AEA34}">
      <dsp:nvSpPr>
        <dsp:cNvPr id="0" name=""/>
        <dsp:cNvSpPr/>
      </dsp:nvSpPr>
      <dsp:spPr>
        <a:xfrm>
          <a:off x="5688679" y="4772450"/>
          <a:ext cx="1931319"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Open Space and Recreation</a:t>
          </a:r>
        </a:p>
      </dsp:txBody>
      <dsp:txXfrm>
        <a:off x="5727993" y="4811764"/>
        <a:ext cx="1852691" cy="726718"/>
      </dsp:txXfrm>
    </dsp:sp>
    <dsp:sp modelId="{347C84EC-D0A7-4692-B5E8-1EF6F151E222}">
      <dsp:nvSpPr>
        <dsp:cNvPr id="0" name=""/>
        <dsp:cNvSpPr/>
      </dsp:nvSpPr>
      <dsp:spPr>
        <a:xfrm>
          <a:off x="1886935" y="407719"/>
          <a:ext cx="5585361" cy="5585361"/>
        </a:xfrm>
        <a:custGeom>
          <a:avLst/>
          <a:gdLst/>
          <a:ahLst/>
          <a:cxnLst/>
          <a:rect l="0" t="0" r="0" b="0"/>
          <a:pathLst>
            <a:path>
              <a:moveTo>
                <a:pt x="4251692" y="5173929"/>
              </a:moveTo>
              <a:arcTo wR="2792680" hR="2792680" stAng="3510230" swAng="89039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9796925-3A1D-4E48-A131-248ED7D71D4C}">
      <dsp:nvSpPr>
        <dsp:cNvPr id="0" name=""/>
        <dsp:cNvSpPr/>
      </dsp:nvSpPr>
      <dsp:spPr>
        <a:xfrm>
          <a:off x="3886201" y="5590407"/>
          <a:ext cx="1586829"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Housing</a:t>
          </a:r>
        </a:p>
      </dsp:txBody>
      <dsp:txXfrm>
        <a:off x="3925515" y="5629721"/>
        <a:ext cx="1508201" cy="726718"/>
      </dsp:txXfrm>
    </dsp:sp>
    <dsp:sp modelId="{D35EBCF7-4ACF-49B8-9FE8-5F09F1AE124F}">
      <dsp:nvSpPr>
        <dsp:cNvPr id="0" name=""/>
        <dsp:cNvSpPr/>
      </dsp:nvSpPr>
      <dsp:spPr>
        <a:xfrm>
          <a:off x="1886935" y="407719"/>
          <a:ext cx="5585361" cy="5585361"/>
        </a:xfrm>
        <a:custGeom>
          <a:avLst/>
          <a:gdLst/>
          <a:ahLst/>
          <a:cxnLst/>
          <a:rect l="0" t="0" r="0" b="0"/>
          <a:pathLst>
            <a:path>
              <a:moveTo>
                <a:pt x="1993359" y="5468526"/>
              </a:moveTo>
              <a:arcTo wR="2792680" hR="2792680" stAng="6397908" swAng="74496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028A7-5D38-45A2-9DA2-2593B3DAAE70}">
      <dsp:nvSpPr>
        <dsp:cNvPr id="0" name=""/>
        <dsp:cNvSpPr/>
      </dsp:nvSpPr>
      <dsp:spPr>
        <a:xfrm>
          <a:off x="1631613" y="4711445"/>
          <a:ext cx="2146557" cy="92735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Public Facilities and Services</a:t>
          </a:r>
        </a:p>
      </dsp:txBody>
      <dsp:txXfrm>
        <a:off x="1676883" y="4756715"/>
        <a:ext cx="2056017" cy="836816"/>
      </dsp:txXfrm>
    </dsp:sp>
    <dsp:sp modelId="{C5326E49-0763-4F96-8CFC-7254A7CA6B5F}">
      <dsp:nvSpPr>
        <dsp:cNvPr id="0" name=""/>
        <dsp:cNvSpPr/>
      </dsp:nvSpPr>
      <dsp:spPr>
        <a:xfrm>
          <a:off x="1886935" y="407719"/>
          <a:ext cx="5585361" cy="5585361"/>
        </a:xfrm>
        <a:custGeom>
          <a:avLst/>
          <a:gdLst/>
          <a:ahLst/>
          <a:cxnLst/>
          <a:rect l="0" t="0" r="0" b="0"/>
          <a:pathLst>
            <a:path>
              <a:moveTo>
                <a:pt x="437722" y="4293759"/>
              </a:moveTo>
              <a:arcTo wR="2792680" hR="2792680" stAng="8849164" swAng="1438849"/>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86A9C2-4CDC-4B43-A874-836C226DE14D}">
      <dsp:nvSpPr>
        <dsp:cNvPr id="0" name=""/>
        <dsp:cNvSpPr/>
      </dsp:nvSpPr>
      <dsp:spPr>
        <a:xfrm>
          <a:off x="807771" y="2797726"/>
          <a:ext cx="2158327"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Transportation</a:t>
          </a:r>
        </a:p>
      </dsp:txBody>
      <dsp:txXfrm>
        <a:off x="847085" y="2837040"/>
        <a:ext cx="2079699" cy="726718"/>
      </dsp:txXfrm>
    </dsp:sp>
    <dsp:sp modelId="{DD1D7C49-BB07-41D9-8D06-C09EAA5C0FC3}">
      <dsp:nvSpPr>
        <dsp:cNvPr id="0" name=""/>
        <dsp:cNvSpPr/>
      </dsp:nvSpPr>
      <dsp:spPr>
        <a:xfrm>
          <a:off x="1886935" y="407719"/>
          <a:ext cx="5585361" cy="5585361"/>
        </a:xfrm>
        <a:custGeom>
          <a:avLst/>
          <a:gdLst/>
          <a:ahLst/>
          <a:cxnLst/>
          <a:rect l="0" t="0" r="0" b="0"/>
          <a:pathLst>
            <a:path>
              <a:moveTo>
                <a:pt x="31020" y="2377593"/>
              </a:moveTo>
              <a:arcTo wR="2792680" hR="2792680" stAng="11312866" swAng="1527157"/>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6BC9B7C-B381-47C6-81E2-9E7E7D80EC27}">
      <dsp:nvSpPr>
        <dsp:cNvPr id="0" name=""/>
        <dsp:cNvSpPr/>
      </dsp:nvSpPr>
      <dsp:spPr>
        <a:xfrm>
          <a:off x="1874568" y="823003"/>
          <a:ext cx="1660648" cy="805346"/>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Green Energy</a:t>
          </a:r>
        </a:p>
      </dsp:txBody>
      <dsp:txXfrm>
        <a:off x="1913882" y="862317"/>
        <a:ext cx="1582020" cy="726718"/>
      </dsp:txXfrm>
    </dsp:sp>
    <dsp:sp modelId="{90E8D0F2-DDAC-4B51-9541-EB17EB806B00}">
      <dsp:nvSpPr>
        <dsp:cNvPr id="0" name=""/>
        <dsp:cNvSpPr/>
      </dsp:nvSpPr>
      <dsp:spPr>
        <a:xfrm>
          <a:off x="1895916" y="402160"/>
          <a:ext cx="5585361" cy="5585361"/>
        </a:xfrm>
        <a:custGeom>
          <a:avLst/>
          <a:gdLst/>
          <a:ahLst/>
          <a:cxnLst/>
          <a:rect l="0" t="0" r="0" b="0"/>
          <a:pathLst>
            <a:path>
              <a:moveTo>
                <a:pt x="1324429" y="417117"/>
              </a:moveTo>
              <a:arcTo wR="2792680" hR="2792680" stAng="14296876" swAng="855600"/>
            </a:path>
          </a:pathLst>
        </a:custGeom>
        <a:noFill/>
        <a:ln w="9525"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EF60208B-0D78-4247-9A9C-C0722A9BF0F1}" type="datetimeFigureOut">
              <a:rPr lang="en-US" smtClean="0"/>
              <a:t>6/8/2022</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3323ED9F-2BCF-4962-812B-C7DCE1F65C94}" type="slidenum">
              <a:rPr lang="en-US" smtClean="0"/>
              <a:t>‹#›</a:t>
            </a:fld>
            <a:endParaRPr lang="en-US"/>
          </a:p>
        </p:txBody>
      </p:sp>
    </p:spTree>
    <p:extLst>
      <p:ext uri="{BB962C8B-B14F-4D97-AF65-F5344CB8AC3E}">
        <p14:creationId xmlns:p14="http://schemas.microsoft.com/office/powerpoint/2010/main" val="1687039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64149"/>
            <a:fld id="{458B3231-0E21-4CCA-AED5-4ACC093AF432}" type="slidenum">
              <a:rPr lang="en-US">
                <a:solidFill>
                  <a:prstClr val="black"/>
                </a:solidFill>
                <a:latin typeface="Calibri" panose="020F0502020204030204"/>
              </a:rPr>
              <a:pPr defTabSz="464149"/>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83372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8B3231-0E21-4CCA-AED5-4ACC093AF432}" type="slidenum">
              <a:rPr lang="en-US" smtClean="0"/>
              <a:pPr/>
              <a:t>3</a:t>
            </a:fld>
            <a:endParaRPr lang="en-US"/>
          </a:p>
        </p:txBody>
      </p:sp>
    </p:spTree>
    <p:extLst>
      <p:ext uri="{BB962C8B-B14F-4D97-AF65-F5344CB8AC3E}">
        <p14:creationId xmlns:p14="http://schemas.microsoft.com/office/powerpoint/2010/main" val="429405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8B3231-0E21-4CCA-AED5-4ACC093AF432}" type="slidenum">
              <a:rPr lang="en-US" smtClean="0"/>
              <a:pPr/>
              <a:t>4</a:t>
            </a:fld>
            <a:endParaRPr lang="en-US"/>
          </a:p>
        </p:txBody>
      </p:sp>
    </p:spTree>
    <p:extLst>
      <p:ext uri="{BB962C8B-B14F-4D97-AF65-F5344CB8AC3E}">
        <p14:creationId xmlns:p14="http://schemas.microsoft.com/office/powerpoint/2010/main" val="429405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8B3231-0E21-4CCA-AED5-4ACC093AF432}" type="slidenum">
              <a:rPr lang="en-US" smtClean="0"/>
              <a:pPr/>
              <a:t>5</a:t>
            </a:fld>
            <a:endParaRPr lang="en-US"/>
          </a:p>
        </p:txBody>
      </p:sp>
    </p:spTree>
    <p:extLst>
      <p:ext uri="{BB962C8B-B14F-4D97-AF65-F5344CB8AC3E}">
        <p14:creationId xmlns:p14="http://schemas.microsoft.com/office/powerpoint/2010/main" val="133863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8B3231-0E21-4CCA-AED5-4ACC093AF432}" type="slidenum">
              <a:rPr lang="en-US" smtClean="0"/>
              <a:pPr/>
              <a:t>6</a:t>
            </a:fld>
            <a:endParaRPr lang="en-US"/>
          </a:p>
        </p:txBody>
      </p:sp>
    </p:spTree>
    <p:extLst>
      <p:ext uri="{BB962C8B-B14F-4D97-AF65-F5344CB8AC3E}">
        <p14:creationId xmlns:p14="http://schemas.microsoft.com/office/powerpoint/2010/main" val="199414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8B3231-0E21-4CCA-AED5-4ACC093AF432}" type="slidenum">
              <a:rPr lang="en-US" smtClean="0"/>
              <a:pPr/>
              <a:t>13</a:t>
            </a:fld>
            <a:endParaRPr lang="en-US"/>
          </a:p>
        </p:txBody>
      </p:sp>
    </p:spTree>
    <p:extLst>
      <p:ext uri="{BB962C8B-B14F-4D97-AF65-F5344CB8AC3E}">
        <p14:creationId xmlns:p14="http://schemas.microsoft.com/office/powerpoint/2010/main" val="1369888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5515-3F2B-A337-9DF9-FA20DDB4E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A1E5B-EFD4-B6CA-258C-5EE61218D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845655-08CB-847A-D337-63DF00FF1628}"/>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ADB42BDE-71A2-3E33-3E5D-E0F7A1A06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CB9E7-1E21-5BD0-8408-A2DABF8968A5}"/>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313473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D63C-DA46-E8A0-6150-E0156E46B7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631538-7704-35E1-D99D-AF4B3F7170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2EA55-219A-CF56-6E85-73DDED140393}"/>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AF43E735-E5EF-120D-560A-CA63F44F0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8ABCA-CA32-89EB-FCBC-89425E076CFB}"/>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287101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6D5E8B-18F2-6F04-F31D-6EF8BC6C48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E272D1-FE7C-3744-0075-2BF8443F6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7FE5D-D1FE-CB0A-422E-21E5EBCC63C3}"/>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DCEC728C-DA26-02B9-7767-D84FAC651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FB312-1527-AD2F-8079-69756E57FE74}"/>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2809434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258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768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2294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94429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8299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7531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7334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584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E0CB-9A37-E50D-5BDC-402148C71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72955-BEDC-E14C-B38E-F56FD432B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9B10A-A711-54E2-1C01-1A5113CDA4BE}"/>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8B956657-40D3-3EFC-4FA7-206ADD854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BCA22-3F5B-BD23-82ED-CF0950A9CA64}"/>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83206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9741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3623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0810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68420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9703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92026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51037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86509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79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A023-7462-B6DF-7F91-842F0A756E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F33F4-0005-A401-3C66-D90EC2A87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BC3EA1-F89B-9E92-F614-36419A2F114F}"/>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65382DC6-4E70-BA60-025C-7FA41561E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5E570-FF7F-486A-D436-2700AF06D8F4}"/>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13334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D49F-CE64-AF7D-10C3-D0C5996A9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26238-B38E-1CBC-FA8C-D49E40F1D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36F06E-DCCB-734F-1A5B-09797F4173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3F3A4-FBC5-D139-E27E-6E2C1499FC99}"/>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6" name="Footer Placeholder 5">
            <a:extLst>
              <a:ext uri="{FF2B5EF4-FFF2-40B4-BE49-F238E27FC236}">
                <a16:creationId xmlns:a16="http://schemas.microsoft.com/office/drawing/2014/main" id="{BBD79C98-F13E-BC89-7640-F71404585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A5D65-8154-C3EF-6C25-C6339F04ED99}"/>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193126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E1A-24F4-53B2-496F-05A1B935C9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7C404-DEBC-57EF-740C-5BE71A31D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40B8C4-50DD-E6B1-E67D-FDDBF32132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C0F4-3A77-FE7C-1450-0C863EA54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61F14-FA75-91B7-1F31-90C1E2C40B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1187EB-6DBD-9731-16F7-548736C90204}"/>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8" name="Footer Placeholder 7">
            <a:extLst>
              <a:ext uri="{FF2B5EF4-FFF2-40B4-BE49-F238E27FC236}">
                <a16:creationId xmlns:a16="http://schemas.microsoft.com/office/drawing/2014/main" id="{8C73CACF-92A6-6CA1-23FB-FBD8BEC9B6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F46CEB-B3E5-D6A1-7C79-662D70D7E901}"/>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169102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F159-115C-434D-86D4-94896F9715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002B22-8125-1F19-BDFE-4AF7E3BBCAFE}"/>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4" name="Footer Placeholder 3">
            <a:extLst>
              <a:ext uri="{FF2B5EF4-FFF2-40B4-BE49-F238E27FC236}">
                <a16:creationId xmlns:a16="http://schemas.microsoft.com/office/drawing/2014/main" id="{3DF23BBA-588C-FAA5-6047-67590E22D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F72F3F-95F3-3BA0-F0F0-276F22D5C645}"/>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185803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1B38D-3B30-D877-CE5B-DD472D43CEAE}"/>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3" name="Footer Placeholder 2">
            <a:extLst>
              <a:ext uri="{FF2B5EF4-FFF2-40B4-BE49-F238E27FC236}">
                <a16:creationId xmlns:a16="http://schemas.microsoft.com/office/drawing/2014/main" id="{067B9051-98CE-5A28-12DA-8343D2DCEF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88922C-5CD8-0AAB-933F-FE29765A7002}"/>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167825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9DCC-F386-577B-FDAB-BD17AA4610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52D4B3-0459-8E49-4897-7C0A128C4F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4C54B-CC81-9A2B-332F-BBECD4657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E7837-CD54-C2C7-EE4D-63DA8D348A75}"/>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6" name="Footer Placeholder 5">
            <a:extLst>
              <a:ext uri="{FF2B5EF4-FFF2-40B4-BE49-F238E27FC236}">
                <a16:creationId xmlns:a16="http://schemas.microsoft.com/office/drawing/2014/main" id="{CB1D976B-3FB7-C82E-08D2-E4AF1C543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E02DEC-405E-0D9D-85F5-B59386AA4871}"/>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323919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E648-A9C2-1A24-B0F5-2BB9CCB40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6CE375-D3AE-9B79-8A82-5C6AAEE86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14D480-3A49-BB08-59B9-DB21EDF6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7A563-E9D1-BA3F-BAFF-802D4B9F89AA}"/>
              </a:ext>
            </a:extLst>
          </p:cNvPr>
          <p:cNvSpPr>
            <a:spLocks noGrp="1"/>
          </p:cNvSpPr>
          <p:nvPr>
            <p:ph type="dt" sz="half" idx="10"/>
          </p:nvPr>
        </p:nvSpPr>
        <p:spPr/>
        <p:txBody>
          <a:bodyPr/>
          <a:lstStyle/>
          <a:p>
            <a:fld id="{4188FA71-9BB5-4F9D-BB5D-925F51F1884B}" type="datetimeFigureOut">
              <a:rPr lang="en-US" smtClean="0"/>
              <a:t>6/8/2022</a:t>
            </a:fld>
            <a:endParaRPr lang="en-US"/>
          </a:p>
        </p:txBody>
      </p:sp>
      <p:sp>
        <p:nvSpPr>
          <p:cNvPr id="6" name="Footer Placeholder 5">
            <a:extLst>
              <a:ext uri="{FF2B5EF4-FFF2-40B4-BE49-F238E27FC236}">
                <a16:creationId xmlns:a16="http://schemas.microsoft.com/office/drawing/2014/main" id="{E507131F-079A-FCC7-9D63-6231D2942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5AF20-3A13-2525-EBAF-52D5AE6844B3}"/>
              </a:ext>
            </a:extLst>
          </p:cNvPr>
          <p:cNvSpPr>
            <a:spLocks noGrp="1"/>
          </p:cNvSpPr>
          <p:nvPr>
            <p:ph type="sldNum" sz="quarter" idx="12"/>
          </p:nvPr>
        </p:nvSpPr>
        <p:spPr/>
        <p:txBody>
          <a:bodyPr/>
          <a:lstStyle/>
          <a:p>
            <a:fld id="{F93AFD41-687E-415C-B22C-61F6083453A6}" type="slidenum">
              <a:rPr lang="en-US" smtClean="0"/>
              <a:t>‹#›</a:t>
            </a:fld>
            <a:endParaRPr lang="en-US"/>
          </a:p>
        </p:txBody>
      </p:sp>
    </p:spTree>
    <p:extLst>
      <p:ext uri="{BB962C8B-B14F-4D97-AF65-F5344CB8AC3E}">
        <p14:creationId xmlns:p14="http://schemas.microsoft.com/office/powerpoint/2010/main" val="297805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30CBB-48FE-494C-D1E2-C1C0FAADA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975A22-7DB1-9BAF-690A-D7A357CF5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C8029-980D-8B03-48D0-48D19091C3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8FA71-9BB5-4F9D-BB5D-925F51F1884B}" type="datetimeFigureOut">
              <a:rPr lang="en-US" smtClean="0"/>
              <a:t>6/8/2022</a:t>
            </a:fld>
            <a:endParaRPr lang="en-US"/>
          </a:p>
        </p:txBody>
      </p:sp>
      <p:sp>
        <p:nvSpPr>
          <p:cNvPr id="5" name="Footer Placeholder 4">
            <a:extLst>
              <a:ext uri="{FF2B5EF4-FFF2-40B4-BE49-F238E27FC236}">
                <a16:creationId xmlns:a16="http://schemas.microsoft.com/office/drawing/2014/main" id="{91814AE7-6866-CF1C-9ABC-7B85B9EE6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B035D7-35F9-5BB5-2B5F-168626536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AFD41-687E-415C-B22C-61F6083453A6}" type="slidenum">
              <a:rPr lang="en-US" smtClean="0"/>
              <a:t>‹#›</a:t>
            </a:fld>
            <a:endParaRPr lang="en-US"/>
          </a:p>
        </p:txBody>
      </p:sp>
    </p:spTree>
    <p:extLst>
      <p:ext uri="{BB962C8B-B14F-4D97-AF65-F5344CB8AC3E}">
        <p14:creationId xmlns:p14="http://schemas.microsoft.com/office/powerpoint/2010/main" val="3175914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6/8/2022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71287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6E53-667F-7CEA-C504-87E74052F255}"/>
              </a:ext>
            </a:extLst>
          </p:cNvPr>
          <p:cNvSpPr>
            <a:spLocks noGrp="1"/>
          </p:cNvSpPr>
          <p:nvPr>
            <p:ph type="ctrTitle"/>
          </p:nvPr>
        </p:nvSpPr>
        <p:spPr>
          <a:xfrm>
            <a:off x="1524000" y="2730501"/>
            <a:ext cx="9144000" cy="1079500"/>
          </a:xfrm>
        </p:spPr>
        <p:txBody>
          <a:bodyPr>
            <a:normAutofit fontScale="90000"/>
          </a:bodyPr>
          <a:lstStyle/>
          <a:p>
            <a:r>
              <a:rPr lang="en-US" dirty="0">
                <a:solidFill>
                  <a:schemeClr val="bg1"/>
                </a:solidFill>
              </a:rPr>
              <a:t>TOWN OF SEEKONK</a:t>
            </a:r>
            <a:br>
              <a:rPr lang="en-US" dirty="0">
                <a:solidFill>
                  <a:schemeClr val="bg1"/>
                </a:solidFill>
              </a:rPr>
            </a:br>
            <a:r>
              <a:rPr lang="en-US" dirty="0">
                <a:solidFill>
                  <a:schemeClr val="bg1"/>
                </a:solidFill>
              </a:rPr>
              <a:t>DRAFT MASTER PLAN PUBLIC FORUM</a:t>
            </a:r>
            <a:br>
              <a:rPr lang="en-US" dirty="0">
                <a:solidFill>
                  <a:schemeClr val="bg1"/>
                </a:solidFill>
              </a:rPr>
            </a:br>
            <a:br>
              <a:rPr lang="en-US" dirty="0">
                <a:solidFill>
                  <a:schemeClr val="bg1"/>
                </a:solidFill>
              </a:rPr>
            </a:br>
            <a:endParaRPr lang="en-US" dirty="0">
              <a:solidFill>
                <a:schemeClr val="bg1"/>
              </a:solidFill>
            </a:endParaRPr>
          </a:p>
        </p:txBody>
      </p:sp>
      <p:sp>
        <p:nvSpPr>
          <p:cNvPr id="3" name="Subtitle 2">
            <a:extLst>
              <a:ext uri="{FF2B5EF4-FFF2-40B4-BE49-F238E27FC236}">
                <a16:creationId xmlns:a16="http://schemas.microsoft.com/office/drawing/2014/main" id="{961AEE03-DD7C-0FA4-D60C-69A3227E7ABB}"/>
              </a:ext>
            </a:extLst>
          </p:cNvPr>
          <p:cNvSpPr>
            <a:spLocks noGrp="1"/>
          </p:cNvSpPr>
          <p:nvPr>
            <p:ph type="subTitle" idx="1"/>
          </p:nvPr>
        </p:nvSpPr>
        <p:spPr>
          <a:xfrm>
            <a:off x="254000" y="5735638"/>
            <a:ext cx="11772900" cy="935036"/>
          </a:xfrm>
        </p:spPr>
        <p:txBody>
          <a:bodyPr>
            <a:normAutofit lnSpcReduction="10000"/>
          </a:bodyPr>
          <a:lstStyle/>
          <a:p>
            <a:pPr marL="0" marR="0" algn="ctr">
              <a:spcBef>
                <a:spcPts val="0"/>
              </a:spcBef>
              <a:spcAft>
                <a:spcPts val="1000"/>
              </a:spcAft>
            </a:pPr>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Selectmen’s Chambers Seekonk Town Hall, 100 Peck Street</a:t>
            </a:r>
            <a:endParaRPr lang="en-US" sz="1800" dirty="0">
              <a:effectLst/>
              <a:latin typeface="Times New Roman" panose="02020603050405020304" pitchFamily="18" charset="0"/>
              <a:ea typeface="Calibri" panose="020F0502020204030204" pitchFamily="34" charset="0"/>
            </a:endParaRPr>
          </a:p>
          <a:p>
            <a:pPr marL="0" marR="0" algn="ctr">
              <a:spcBef>
                <a:spcPts val="0"/>
              </a:spcBef>
              <a:spcAft>
                <a:spcPts val="1000"/>
              </a:spcAft>
            </a:pPr>
            <a:r>
              <a:rPr lang="en-US" sz="2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June 7, 2022 7:00 – 9:00 PM</a:t>
            </a:r>
            <a:endParaRPr lang="en-US" sz="1800" dirty="0">
              <a:effectLst/>
              <a:latin typeface="Times New Roman" panose="02020603050405020304" pitchFamily="18" charset="0"/>
              <a:ea typeface="Calibri" panose="020F0502020204030204" pitchFamily="34" charset="0"/>
            </a:endParaRPr>
          </a:p>
          <a:p>
            <a:endParaRPr lang="en-US" dirty="0"/>
          </a:p>
        </p:txBody>
      </p:sp>
      <p:pic>
        <p:nvPicPr>
          <p:cNvPr id="8" name="Picture 7">
            <a:extLst>
              <a:ext uri="{FF2B5EF4-FFF2-40B4-BE49-F238E27FC236}">
                <a16:creationId xmlns:a16="http://schemas.microsoft.com/office/drawing/2014/main" id="{F8234C39-4F5B-8430-35A6-76F32F6FAC32}"/>
              </a:ext>
            </a:extLst>
          </p:cNvPr>
          <p:cNvPicPr>
            <a:picLocks noChangeAspect="1"/>
          </p:cNvPicPr>
          <p:nvPr/>
        </p:nvPicPr>
        <p:blipFill>
          <a:blip r:embed="rId2"/>
          <a:stretch>
            <a:fillRect/>
          </a:stretch>
        </p:blipFill>
        <p:spPr>
          <a:xfrm>
            <a:off x="3030728" y="2335530"/>
            <a:ext cx="7256272" cy="3253740"/>
          </a:xfrm>
          <a:prstGeom prst="rect">
            <a:avLst/>
          </a:prstGeom>
        </p:spPr>
      </p:pic>
    </p:spTree>
    <p:extLst>
      <p:ext uri="{BB962C8B-B14F-4D97-AF65-F5344CB8AC3E}">
        <p14:creationId xmlns:p14="http://schemas.microsoft.com/office/powerpoint/2010/main" val="2444975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F591-E984-B4B0-1EB8-E2C034370320}"/>
              </a:ext>
            </a:extLst>
          </p:cNvPr>
          <p:cNvSpPr>
            <a:spLocks noGrp="1"/>
          </p:cNvSpPr>
          <p:nvPr>
            <p:ph type="title"/>
          </p:nvPr>
        </p:nvSpPr>
        <p:spPr>
          <a:xfrm>
            <a:off x="239712" y="-300568"/>
            <a:ext cx="8534400" cy="1507067"/>
          </a:xfrm>
        </p:spPr>
        <p:txBody>
          <a:bodyPr/>
          <a:lstStyle/>
          <a:p>
            <a:r>
              <a:rPr lang="en-US" dirty="0"/>
              <a:t> LAND USE  </a:t>
            </a:r>
          </a:p>
        </p:txBody>
      </p:sp>
      <p:sp>
        <p:nvSpPr>
          <p:cNvPr id="3" name="Content Placeholder 2">
            <a:extLst>
              <a:ext uri="{FF2B5EF4-FFF2-40B4-BE49-F238E27FC236}">
                <a16:creationId xmlns:a16="http://schemas.microsoft.com/office/drawing/2014/main" id="{1710F1C6-1F56-F972-CFC8-4953C1CBF21F}"/>
              </a:ext>
            </a:extLst>
          </p:cNvPr>
          <p:cNvSpPr>
            <a:spLocks noGrp="1"/>
          </p:cNvSpPr>
          <p:nvPr>
            <p:ph idx="1"/>
          </p:nvPr>
        </p:nvSpPr>
        <p:spPr>
          <a:xfrm>
            <a:off x="239712" y="1032932"/>
            <a:ext cx="10972800" cy="5050367"/>
          </a:xfrm>
        </p:spPr>
        <p:txBody>
          <a:bodyPr>
            <a:normAutofit fontScale="85000" lnSpcReduction="20000"/>
          </a:bodyPr>
          <a:lstStyle/>
          <a:p>
            <a:pPr marL="0" indent="0">
              <a:buNone/>
            </a:pPr>
            <a:r>
              <a:rPr lang="en-US" b="1" dirty="0">
                <a:solidFill>
                  <a:schemeClr val="tx1"/>
                </a:solidFill>
              </a:rPr>
              <a:t> GOALS:</a:t>
            </a:r>
          </a:p>
          <a:p>
            <a:pPr marL="457200" indent="-457200">
              <a:buAutoNum type="arabicPeriod"/>
            </a:pPr>
            <a:r>
              <a:rPr lang="en-US" b="1" dirty="0">
                <a:solidFill>
                  <a:schemeClr val="tx1"/>
                </a:solidFill>
              </a:rPr>
              <a:t> </a:t>
            </a:r>
            <a:r>
              <a:rPr lang="en-US" b="1" dirty="0" err="1">
                <a:solidFill>
                  <a:schemeClr val="tx1"/>
                </a:solidFill>
              </a:rPr>
              <a:t>Ecourage</a:t>
            </a:r>
            <a:r>
              <a:rPr lang="en-US" b="1" dirty="0">
                <a:solidFill>
                  <a:schemeClr val="tx1"/>
                </a:solidFill>
              </a:rPr>
              <a:t> traditional economic development at key locations along Route 6, Route 44, and at the Attleboro Dyeworks Site </a:t>
            </a:r>
            <a:r>
              <a:rPr lang="en-US" dirty="0">
                <a:solidFill>
                  <a:schemeClr val="tx1"/>
                </a:solidFill>
              </a:rPr>
              <a:t>(Investigate sewer services from Rhode Island, support site preparation and parcel reconfiguration efforts to support redevelopment, Initiate planning efforts along Routes 6 and 44 improving streetscapes and highlighting Seekonk as a destination, Review residential buffer requirements in commercial and industrial districts, Continue efforts to remediate and redevelop the Attleboro Dyeworks site)  </a:t>
            </a:r>
          </a:p>
          <a:p>
            <a:pPr marL="457200" indent="-457200">
              <a:buAutoNum type="arabicPeriod"/>
            </a:pPr>
            <a:r>
              <a:rPr lang="en-US" b="1" dirty="0">
                <a:solidFill>
                  <a:schemeClr val="tx1"/>
                </a:solidFill>
              </a:rPr>
              <a:t>Focus efforts to develop “town centers” at Baker’s and Luther’s Corners to promote mixed use, centralizing community services, and encourage appropriately scaled development. </a:t>
            </a:r>
            <a:r>
              <a:rPr lang="en-US" dirty="0">
                <a:solidFill>
                  <a:schemeClr val="tx1"/>
                </a:solidFill>
              </a:rPr>
              <a:t>(consider village zoning for Baker’s Corners, pursue state funding opportunities to improve streetscape and infrastructure in both areas, review design guidelines for commercial development in the village centers, Review mixed use </a:t>
            </a:r>
            <a:r>
              <a:rPr lang="en-US" dirty="0" err="1">
                <a:solidFill>
                  <a:schemeClr val="tx1"/>
                </a:solidFill>
              </a:rPr>
              <a:t>zoing</a:t>
            </a:r>
            <a:r>
              <a:rPr lang="en-US" dirty="0">
                <a:solidFill>
                  <a:schemeClr val="tx1"/>
                </a:solidFill>
              </a:rPr>
              <a:t> provisions)    </a:t>
            </a:r>
          </a:p>
          <a:p>
            <a:pPr marL="457200" indent="-457200">
              <a:buAutoNum type="arabicPeriod"/>
            </a:pPr>
            <a:r>
              <a:rPr lang="en-US" b="1" dirty="0">
                <a:solidFill>
                  <a:schemeClr val="tx1"/>
                </a:solidFill>
              </a:rPr>
              <a:t>Support infill residential and mixed use development in other appropriate locations.  </a:t>
            </a:r>
            <a:r>
              <a:rPr lang="en-US" dirty="0">
                <a:solidFill>
                  <a:schemeClr val="tx1"/>
                </a:solidFill>
              </a:rPr>
              <a:t>(Review mixed use zoning provisions in the local business, highway business, and Industrial zoning districts, review residential density for mixed use </a:t>
            </a:r>
            <a:r>
              <a:rPr lang="en-US" dirty="0" err="1">
                <a:solidFill>
                  <a:schemeClr val="tx1"/>
                </a:solidFill>
              </a:rPr>
              <a:t>developmnts</a:t>
            </a:r>
            <a:r>
              <a:rPr lang="en-US" dirty="0">
                <a:solidFill>
                  <a:schemeClr val="tx1"/>
                </a:solidFill>
              </a:rPr>
              <a:t>, coordinate with property owners, other government agencies and stakeholders to acquire open space, consider adoption of a transfer of development right program to protect remaining rural areas by transferring development to appropriate “receiving areas” with adequate infrastructure)</a:t>
            </a:r>
          </a:p>
          <a:p>
            <a:pPr marL="457200" indent="-457200">
              <a:buAutoNum type="arabicPeriod"/>
            </a:pPr>
            <a:r>
              <a:rPr lang="en-US" b="1" dirty="0">
                <a:solidFill>
                  <a:schemeClr val="tx1"/>
                </a:solidFill>
              </a:rPr>
              <a:t>Maintain Seekonk’s Rural character by preserving open space and encouraging growth that is sensitive to the natural environment and climate resilience. </a:t>
            </a:r>
            <a:r>
              <a:rPr lang="en-US" dirty="0">
                <a:solidFill>
                  <a:schemeClr val="tx1"/>
                </a:solidFill>
              </a:rPr>
              <a:t>(Identify and plan for strategic open space acquisitions, Implement the Municipal Vulnerability Plan)   </a:t>
            </a:r>
          </a:p>
          <a:p>
            <a:pPr marL="0" indent="0">
              <a:buNone/>
            </a:pPr>
            <a:endParaRPr lang="en-US" b="1" dirty="0">
              <a:solidFill>
                <a:schemeClr val="tx1"/>
              </a:solidFill>
            </a:endParaRPr>
          </a:p>
        </p:txBody>
      </p:sp>
    </p:spTree>
    <p:extLst>
      <p:ext uri="{BB962C8B-B14F-4D97-AF65-F5344CB8AC3E}">
        <p14:creationId xmlns:p14="http://schemas.microsoft.com/office/powerpoint/2010/main" val="243962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F591-E984-B4B0-1EB8-E2C034370320}"/>
              </a:ext>
            </a:extLst>
          </p:cNvPr>
          <p:cNvSpPr>
            <a:spLocks noGrp="1"/>
          </p:cNvSpPr>
          <p:nvPr>
            <p:ph type="title"/>
          </p:nvPr>
        </p:nvSpPr>
        <p:spPr>
          <a:xfrm>
            <a:off x="239712" y="-300568"/>
            <a:ext cx="8534400" cy="1507067"/>
          </a:xfrm>
        </p:spPr>
        <p:txBody>
          <a:bodyPr/>
          <a:lstStyle/>
          <a:p>
            <a:r>
              <a:rPr lang="en-US" dirty="0"/>
              <a:t> service and facilities </a:t>
            </a:r>
          </a:p>
        </p:txBody>
      </p:sp>
      <p:sp>
        <p:nvSpPr>
          <p:cNvPr id="3" name="Content Placeholder 2">
            <a:extLst>
              <a:ext uri="{FF2B5EF4-FFF2-40B4-BE49-F238E27FC236}">
                <a16:creationId xmlns:a16="http://schemas.microsoft.com/office/drawing/2014/main" id="{1710F1C6-1F56-F972-CFC8-4953C1CBF21F}"/>
              </a:ext>
            </a:extLst>
          </p:cNvPr>
          <p:cNvSpPr>
            <a:spLocks noGrp="1"/>
          </p:cNvSpPr>
          <p:nvPr>
            <p:ph idx="1"/>
          </p:nvPr>
        </p:nvSpPr>
        <p:spPr>
          <a:xfrm>
            <a:off x="239712" y="1032932"/>
            <a:ext cx="10972800" cy="5050367"/>
          </a:xfrm>
        </p:spPr>
        <p:txBody>
          <a:bodyPr>
            <a:normAutofit lnSpcReduction="10000"/>
          </a:bodyPr>
          <a:lstStyle/>
          <a:p>
            <a:pPr marL="0" indent="0">
              <a:buNone/>
            </a:pPr>
            <a:r>
              <a:rPr lang="en-US" b="1" dirty="0">
                <a:solidFill>
                  <a:schemeClr val="tx1"/>
                </a:solidFill>
              </a:rPr>
              <a:t> GOALS:</a:t>
            </a:r>
          </a:p>
          <a:p>
            <a:pPr marL="457200" indent="-457200">
              <a:buAutoNum type="arabicPeriod"/>
            </a:pPr>
            <a:r>
              <a:rPr lang="en-US" b="1" dirty="0">
                <a:solidFill>
                  <a:schemeClr val="tx1"/>
                </a:solidFill>
              </a:rPr>
              <a:t>Make Public Wastewater (sewer) available in priority areas.</a:t>
            </a:r>
            <a:r>
              <a:rPr lang="en-US" dirty="0">
                <a:solidFill>
                  <a:schemeClr val="tx1"/>
                </a:solidFill>
              </a:rPr>
              <a:t> (Investigate potential connections to the Attleboro Wastewater Treatment Facility, Investigate potential wastewater connections to Rhode Island)</a:t>
            </a:r>
          </a:p>
          <a:p>
            <a:pPr marL="457200" indent="-457200">
              <a:buAutoNum type="arabicPeriod"/>
            </a:pPr>
            <a:r>
              <a:rPr lang="en-US" b="1" dirty="0">
                <a:solidFill>
                  <a:schemeClr val="tx1"/>
                </a:solidFill>
              </a:rPr>
              <a:t>Continue to Support the Police and Fire Departments </a:t>
            </a:r>
            <a:r>
              <a:rPr lang="en-US" dirty="0">
                <a:solidFill>
                  <a:schemeClr val="tx1"/>
                </a:solidFill>
              </a:rPr>
              <a:t>(</a:t>
            </a:r>
            <a:r>
              <a:rPr lang="en-US" strike="sngStrike" dirty="0">
                <a:solidFill>
                  <a:schemeClr val="tx1"/>
                </a:solidFill>
              </a:rPr>
              <a:t>Complete search for Police and Fire Chief</a:t>
            </a:r>
            <a:r>
              <a:rPr lang="en-US" dirty="0">
                <a:solidFill>
                  <a:schemeClr val="tx1"/>
                </a:solidFill>
              </a:rPr>
              <a:t>, Support efforts to establish the South End Fire Station, Maintain full </a:t>
            </a:r>
            <a:r>
              <a:rPr lang="en-US" dirty="0" err="1">
                <a:solidFill>
                  <a:schemeClr val="tx1"/>
                </a:solidFill>
              </a:rPr>
              <a:t>staf</a:t>
            </a:r>
            <a:r>
              <a:rPr lang="en-US" dirty="0">
                <a:solidFill>
                  <a:schemeClr val="tx1"/>
                </a:solidFill>
              </a:rPr>
              <a:t> levels at the Police and Fire Departments)</a:t>
            </a:r>
          </a:p>
          <a:p>
            <a:pPr marL="457200" indent="-457200">
              <a:buAutoNum type="arabicPeriod"/>
            </a:pPr>
            <a:r>
              <a:rPr lang="en-US" b="1" dirty="0">
                <a:solidFill>
                  <a:schemeClr val="tx1"/>
                </a:solidFill>
              </a:rPr>
              <a:t>Continue to develop and maintain meaningful information that will help to prioritize investment in municipal facilities and services.  </a:t>
            </a:r>
            <a:r>
              <a:rPr lang="en-US" dirty="0">
                <a:solidFill>
                  <a:schemeClr val="tx1"/>
                </a:solidFill>
              </a:rPr>
              <a:t>(Continue holding Department head meetings, Continue Capitol Improvement Program)</a:t>
            </a:r>
          </a:p>
          <a:p>
            <a:pPr marL="457200" indent="-457200">
              <a:buAutoNum type="arabicPeriod"/>
            </a:pPr>
            <a:r>
              <a:rPr lang="en-US" b="1" dirty="0">
                <a:solidFill>
                  <a:schemeClr val="tx1"/>
                </a:solidFill>
              </a:rPr>
              <a:t>(Addendum) Support efforts to establish a new Public Works facility</a:t>
            </a:r>
          </a:p>
          <a:p>
            <a:pPr marL="457200" indent="-457200">
              <a:buAutoNum type="arabicPeriod"/>
            </a:pPr>
            <a:r>
              <a:rPr lang="en-US" b="1" dirty="0">
                <a:solidFill>
                  <a:schemeClr val="tx1"/>
                </a:solidFill>
              </a:rPr>
              <a:t>(Addendum) Support effort to expand the Seekonk Town Library    </a:t>
            </a:r>
          </a:p>
          <a:p>
            <a:pPr marL="0" indent="0">
              <a:buNone/>
            </a:pPr>
            <a:endParaRPr lang="en-US" b="1" dirty="0">
              <a:solidFill>
                <a:schemeClr val="tx1"/>
              </a:solidFill>
            </a:endParaRPr>
          </a:p>
          <a:p>
            <a:pPr marL="0" indent="0">
              <a:buNone/>
            </a:pPr>
            <a:r>
              <a:rPr lang="en-US" b="1" strike="sngStrike" dirty="0">
                <a:solidFill>
                  <a:schemeClr val="tx1"/>
                </a:solidFill>
              </a:rPr>
              <a:t> </a:t>
            </a:r>
            <a:r>
              <a:rPr lang="en-US" b="1" dirty="0">
                <a:solidFill>
                  <a:schemeClr val="tx1"/>
                </a:solidFill>
              </a:rPr>
              <a:t>    </a:t>
            </a:r>
          </a:p>
          <a:p>
            <a:pPr marL="0" indent="0">
              <a:buNone/>
            </a:pPr>
            <a:endParaRPr lang="en-US" b="1" dirty="0">
              <a:solidFill>
                <a:schemeClr val="tx1"/>
              </a:solidFill>
            </a:endParaRPr>
          </a:p>
        </p:txBody>
      </p:sp>
    </p:spTree>
    <p:extLst>
      <p:ext uri="{BB962C8B-B14F-4D97-AF65-F5344CB8AC3E}">
        <p14:creationId xmlns:p14="http://schemas.microsoft.com/office/powerpoint/2010/main" val="91684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B748-E504-3FA3-FADE-838A83C0C4A7}"/>
              </a:ext>
            </a:extLst>
          </p:cNvPr>
          <p:cNvSpPr>
            <a:spLocks noGrp="1"/>
          </p:cNvSpPr>
          <p:nvPr>
            <p:ph type="title"/>
          </p:nvPr>
        </p:nvSpPr>
        <p:spPr>
          <a:xfrm>
            <a:off x="481012" y="-325968"/>
            <a:ext cx="8534400" cy="1507067"/>
          </a:xfrm>
        </p:spPr>
        <p:txBody>
          <a:bodyPr/>
          <a:lstStyle/>
          <a:p>
            <a:r>
              <a:rPr lang="en-US" dirty="0"/>
              <a:t>Next Steps:</a:t>
            </a:r>
          </a:p>
        </p:txBody>
      </p:sp>
      <p:sp>
        <p:nvSpPr>
          <p:cNvPr id="3" name="Content Placeholder 2">
            <a:extLst>
              <a:ext uri="{FF2B5EF4-FFF2-40B4-BE49-F238E27FC236}">
                <a16:creationId xmlns:a16="http://schemas.microsoft.com/office/drawing/2014/main" id="{9DD0E98E-144C-D822-258A-638C67623512}"/>
              </a:ext>
            </a:extLst>
          </p:cNvPr>
          <p:cNvSpPr>
            <a:spLocks noGrp="1"/>
          </p:cNvSpPr>
          <p:nvPr>
            <p:ph idx="1"/>
          </p:nvPr>
        </p:nvSpPr>
        <p:spPr>
          <a:xfrm>
            <a:off x="660400" y="711200"/>
            <a:ext cx="11050588" cy="5981700"/>
          </a:xfrm>
        </p:spPr>
        <p:txBody>
          <a:bodyPr/>
          <a:lstStyle/>
          <a:p>
            <a:pPr marL="457200" indent="-457200">
              <a:buAutoNum type="arabicPeriod"/>
            </a:pPr>
            <a:r>
              <a:rPr lang="en-US" b="1" dirty="0">
                <a:solidFill>
                  <a:schemeClr val="tx1"/>
                </a:solidFill>
              </a:rPr>
              <a:t>Housing Element/ Housing Production Plan </a:t>
            </a:r>
            <a:r>
              <a:rPr lang="en-US" dirty="0">
                <a:solidFill>
                  <a:schemeClr val="tx1"/>
                </a:solidFill>
              </a:rPr>
              <a:t>– FY 23-24 Southeast Regional Planning and Economic Development District (SRPEDD) Local Technical Assistance Grant awarded.  Start date July 2022</a:t>
            </a:r>
          </a:p>
          <a:p>
            <a:pPr marL="457200" indent="-457200">
              <a:buAutoNum type="arabicPeriod"/>
            </a:pPr>
            <a:r>
              <a:rPr lang="en-US" b="1" dirty="0">
                <a:solidFill>
                  <a:schemeClr val="tx1"/>
                </a:solidFill>
              </a:rPr>
              <a:t>Transportation Element </a:t>
            </a:r>
            <a:r>
              <a:rPr lang="en-US" dirty="0">
                <a:solidFill>
                  <a:schemeClr val="tx1"/>
                </a:solidFill>
              </a:rPr>
              <a:t>- 2012 element reviewed September 28, 2021.  Update to be developed in conjunction with the Board of Selectmen and Municipal staff </a:t>
            </a:r>
            <a:endParaRPr lang="en-US" b="1" dirty="0">
              <a:solidFill>
                <a:schemeClr val="tx1"/>
              </a:solidFill>
            </a:endParaRPr>
          </a:p>
          <a:p>
            <a:pPr marL="457200" indent="-457200">
              <a:buAutoNum type="arabicPeriod"/>
            </a:pPr>
            <a:r>
              <a:rPr lang="en-US" b="1" dirty="0">
                <a:solidFill>
                  <a:schemeClr val="tx1"/>
                </a:solidFill>
              </a:rPr>
              <a:t>Sustainable Energy Element</a:t>
            </a:r>
            <a:r>
              <a:rPr lang="en-US" dirty="0">
                <a:solidFill>
                  <a:schemeClr val="tx1"/>
                </a:solidFill>
              </a:rPr>
              <a:t> – 2012 element reviewed October 26, 2021.  Update to be developed in conjunction with the Board of Selectmen and Energy committee</a:t>
            </a:r>
          </a:p>
          <a:p>
            <a:pPr marL="457200" indent="-457200">
              <a:buAutoNum type="arabicPeriod"/>
            </a:pPr>
            <a:r>
              <a:rPr lang="en-US" dirty="0">
                <a:solidFill>
                  <a:schemeClr val="tx1"/>
                </a:solidFill>
              </a:rPr>
              <a:t>Adoption of completed draft elements: </a:t>
            </a:r>
            <a:r>
              <a:rPr lang="en-US" b="1" dirty="0">
                <a:solidFill>
                  <a:schemeClr val="tx1"/>
                </a:solidFill>
              </a:rPr>
              <a:t>Economic Development, Land Use Open Space and Recreation, Public Facilities and Services </a:t>
            </a:r>
            <a:r>
              <a:rPr lang="en-US" dirty="0">
                <a:solidFill>
                  <a:schemeClr val="tx1"/>
                </a:solidFill>
              </a:rPr>
              <a:t>anticipated Summer/ Fall 2022       </a:t>
            </a:r>
            <a:endParaRPr lang="en-US" b="1" dirty="0">
              <a:solidFill>
                <a:schemeClr val="tx1"/>
              </a:solidFill>
            </a:endParaRPr>
          </a:p>
        </p:txBody>
      </p:sp>
    </p:spTree>
    <p:extLst>
      <p:ext uri="{BB962C8B-B14F-4D97-AF65-F5344CB8AC3E}">
        <p14:creationId xmlns:p14="http://schemas.microsoft.com/office/powerpoint/2010/main" val="71287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3383280" y="787774"/>
            <a:ext cx="5486400" cy="5177117"/>
            <a:chOff x="2057400" y="1905000"/>
            <a:chExt cx="4114800" cy="4191000"/>
          </a:xfrm>
        </p:grpSpPr>
        <p:grpSp>
          <p:nvGrpSpPr>
            <p:cNvPr id="32" name="Group 31"/>
            <p:cNvGrpSpPr/>
            <p:nvPr/>
          </p:nvGrpSpPr>
          <p:grpSpPr>
            <a:xfrm>
              <a:off x="2057400" y="1905000"/>
              <a:ext cx="4114800" cy="4191000"/>
              <a:chOff x="2133600" y="1905000"/>
              <a:chExt cx="4114800" cy="4191000"/>
            </a:xfrm>
          </p:grpSpPr>
          <p:cxnSp>
            <p:nvCxnSpPr>
              <p:cNvPr id="13" name="Straight Connector 12"/>
              <p:cNvCxnSpPr/>
              <p:nvPr/>
            </p:nvCxnSpPr>
            <p:spPr>
              <a:xfrm rot="16200000" flipH="1">
                <a:off x="2628900" y="2781300"/>
                <a:ext cx="1295400" cy="7620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133600" y="3886200"/>
                <a:ext cx="1143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476500" y="4229100"/>
                <a:ext cx="1447800" cy="9144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124200" y="5105400"/>
                <a:ext cx="198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4610100" y="4305300"/>
                <a:ext cx="1295400" cy="7620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962400"/>
                <a:ext cx="1143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495800" y="2819400"/>
                <a:ext cx="1371600" cy="60960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124200" y="2895600"/>
                <a:ext cx="19812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3120390" y="3733800"/>
              <a:ext cx="2171700" cy="423559"/>
            </a:xfrm>
            <a:prstGeom prst="rect">
              <a:avLst/>
            </a:prstGeom>
            <a:solidFill>
              <a:schemeClr val="accent1">
                <a:lumMod val="75000"/>
              </a:schemeClr>
            </a:solidFill>
            <a:ln w="28575">
              <a:solidFill>
                <a:schemeClr val="tx1"/>
              </a:solidFill>
            </a:ln>
          </p:spPr>
          <p:txBody>
            <a:bodyPr wrap="square" rtlCol="0">
              <a:spAutoFit/>
            </a:bodyPr>
            <a:lstStyle/>
            <a:p>
              <a:pPr algn="ctr"/>
              <a:r>
                <a:rPr lang="en-US" sz="2800" b="1" dirty="0"/>
                <a:t>SUSTAINABLE</a:t>
              </a:r>
            </a:p>
          </p:txBody>
        </p:sp>
      </p:grpSp>
      <p:graphicFrame>
        <p:nvGraphicFramePr>
          <p:cNvPr id="10" name="Diagram 9"/>
          <p:cNvGraphicFramePr/>
          <p:nvPr/>
        </p:nvGraphicFramePr>
        <p:xfrm>
          <a:off x="1524000" y="0"/>
          <a:ext cx="9144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graphicEl>
                                              <a:dgm id="{D3072A92-1692-4083-81DC-2406A9B21C6D}"/>
                                            </p:graphicEl>
                                          </p:spTgt>
                                        </p:tgtEl>
                                        <p:attrNameLst>
                                          <p:attrName>style.visibility</p:attrName>
                                        </p:attrNameLst>
                                      </p:cBhvr>
                                      <p:to>
                                        <p:strVal val="visible"/>
                                      </p:to>
                                    </p:set>
                                    <p:animEffect transition="in" filter="circle(out)">
                                      <p:cBhvr>
                                        <p:cTn id="7" dur="500"/>
                                        <p:tgtEl>
                                          <p:spTgt spid="10">
                                            <p:graphicEl>
                                              <a:dgm id="{D3072A92-1692-4083-81DC-2406A9B21C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0">
                                            <p:graphicEl>
                                              <a:dgm id="{E115AF89-F1BF-41B5-B295-C98B9F2D242B}"/>
                                            </p:graphicEl>
                                          </p:spTgt>
                                        </p:tgtEl>
                                        <p:attrNameLst>
                                          <p:attrName>style.visibility</p:attrName>
                                        </p:attrNameLst>
                                      </p:cBhvr>
                                      <p:to>
                                        <p:strVal val="visible"/>
                                      </p:to>
                                    </p:set>
                                    <p:animEffect transition="in" filter="circle(out)">
                                      <p:cBhvr>
                                        <p:cTn id="12" dur="500"/>
                                        <p:tgtEl>
                                          <p:spTgt spid="10">
                                            <p:graphicEl>
                                              <a:dgm id="{E115AF89-F1BF-41B5-B295-C98B9F2D242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0">
                                            <p:graphicEl>
                                              <a:dgm id="{6BA7DB55-79EF-4E48-86BF-1F2AAD8F0E41}"/>
                                            </p:graphicEl>
                                          </p:spTgt>
                                        </p:tgtEl>
                                        <p:attrNameLst>
                                          <p:attrName>style.visibility</p:attrName>
                                        </p:attrNameLst>
                                      </p:cBhvr>
                                      <p:to>
                                        <p:strVal val="visible"/>
                                      </p:to>
                                    </p:set>
                                    <p:animEffect transition="in" filter="circle(out)">
                                      <p:cBhvr>
                                        <p:cTn id="17" dur="500"/>
                                        <p:tgtEl>
                                          <p:spTgt spid="10">
                                            <p:graphicEl>
                                              <a:dgm id="{6BA7DB55-79EF-4E48-86BF-1F2AAD8F0E4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graphicEl>
                                              <a:dgm id="{784CEB2C-8A24-4B9A-A0BA-C14EAEF994AB}"/>
                                            </p:graphicEl>
                                          </p:spTgt>
                                        </p:tgtEl>
                                        <p:attrNameLst>
                                          <p:attrName>style.visibility</p:attrName>
                                        </p:attrNameLst>
                                      </p:cBhvr>
                                      <p:to>
                                        <p:strVal val="visible"/>
                                      </p:to>
                                    </p:set>
                                    <p:animEffect transition="in" filter="circle(out)">
                                      <p:cBhvr>
                                        <p:cTn id="22" dur="500"/>
                                        <p:tgtEl>
                                          <p:spTgt spid="10">
                                            <p:graphicEl>
                                              <a:dgm id="{784CEB2C-8A24-4B9A-A0BA-C14EAEF994A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0">
                                            <p:graphicEl>
                                              <a:dgm id="{49ED4BFE-2319-4066-95B3-3D34D3941674}"/>
                                            </p:graphicEl>
                                          </p:spTgt>
                                        </p:tgtEl>
                                        <p:attrNameLst>
                                          <p:attrName>style.visibility</p:attrName>
                                        </p:attrNameLst>
                                      </p:cBhvr>
                                      <p:to>
                                        <p:strVal val="visible"/>
                                      </p:to>
                                    </p:set>
                                    <p:animEffect transition="in" filter="circle(out)">
                                      <p:cBhvr>
                                        <p:cTn id="27" dur="500"/>
                                        <p:tgtEl>
                                          <p:spTgt spid="10">
                                            <p:graphicEl>
                                              <a:dgm id="{49ED4BFE-2319-4066-95B3-3D34D394167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0">
                                            <p:graphicEl>
                                              <a:dgm id="{61D8C83C-A53F-469D-B44C-9910BD84BA1E}"/>
                                            </p:graphicEl>
                                          </p:spTgt>
                                        </p:tgtEl>
                                        <p:attrNameLst>
                                          <p:attrName>style.visibility</p:attrName>
                                        </p:attrNameLst>
                                      </p:cBhvr>
                                      <p:to>
                                        <p:strVal val="visible"/>
                                      </p:to>
                                    </p:set>
                                    <p:animEffect transition="in" filter="circle(out)">
                                      <p:cBhvr>
                                        <p:cTn id="32" dur="500"/>
                                        <p:tgtEl>
                                          <p:spTgt spid="10">
                                            <p:graphicEl>
                                              <a:dgm id="{61D8C83C-A53F-469D-B44C-9910BD84BA1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0">
                                            <p:graphicEl>
                                              <a:dgm id="{F97E3B06-1702-4861-A06F-77F4DC5AEA34}"/>
                                            </p:graphicEl>
                                          </p:spTgt>
                                        </p:tgtEl>
                                        <p:attrNameLst>
                                          <p:attrName>style.visibility</p:attrName>
                                        </p:attrNameLst>
                                      </p:cBhvr>
                                      <p:to>
                                        <p:strVal val="visible"/>
                                      </p:to>
                                    </p:set>
                                    <p:animEffect transition="in" filter="circle(out)">
                                      <p:cBhvr>
                                        <p:cTn id="37" dur="500"/>
                                        <p:tgtEl>
                                          <p:spTgt spid="10">
                                            <p:graphicEl>
                                              <a:dgm id="{F97E3B06-1702-4861-A06F-77F4DC5AEA3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0">
                                            <p:graphicEl>
                                              <a:dgm id="{347C84EC-D0A7-4692-B5E8-1EF6F151E222}"/>
                                            </p:graphicEl>
                                          </p:spTgt>
                                        </p:tgtEl>
                                        <p:attrNameLst>
                                          <p:attrName>style.visibility</p:attrName>
                                        </p:attrNameLst>
                                      </p:cBhvr>
                                      <p:to>
                                        <p:strVal val="visible"/>
                                      </p:to>
                                    </p:set>
                                    <p:animEffect transition="in" filter="circle(out)">
                                      <p:cBhvr>
                                        <p:cTn id="42" dur="500"/>
                                        <p:tgtEl>
                                          <p:spTgt spid="10">
                                            <p:graphicEl>
                                              <a:dgm id="{347C84EC-D0A7-4692-B5E8-1EF6F151E22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10">
                                            <p:graphicEl>
                                              <a:dgm id="{D9796925-3A1D-4E48-A131-248ED7D71D4C}"/>
                                            </p:graphicEl>
                                          </p:spTgt>
                                        </p:tgtEl>
                                        <p:attrNameLst>
                                          <p:attrName>style.visibility</p:attrName>
                                        </p:attrNameLst>
                                      </p:cBhvr>
                                      <p:to>
                                        <p:strVal val="visible"/>
                                      </p:to>
                                    </p:set>
                                    <p:animEffect transition="in" filter="circle(out)">
                                      <p:cBhvr>
                                        <p:cTn id="47" dur="500"/>
                                        <p:tgtEl>
                                          <p:spTgt spid="10">
                                            <p:graphicEl>
                                              <a:dgm id="{D9796925-3A1D-4E48-A131-248ED7D71D4C}"/>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10">
                                            <p:graphicEl>
                                              <a:dgm id="{D35EBCF7-4ACF-49B8-9FE8-5F09F1AE124F}"/>
                                            </p:graphicEl>
                                          </p:spTgt>
                                        </p:tgtEl>
                                        <p:attrNameLst>
                                          <p:attrName>style.visibility</p:attrName>
                                        </p:attrNameLst>
                                      </p:cBhvr>
                                      <p:to>
                                        <p:strVal val="visible"/>
                                      </p:to>
                                    </p:set>
                                    <p:animEffect transition="in" filter="circle(out)">
                                      <p:cBhvr>
                                        <p:cTn id="52" dur="500"/>
                                        <p:tgtEl>
                                          <p:spTgt spid="10">
                                            <p:graphicEl>
                                              <a:dgm id="{D35EBCF7-4ACF-49B8-9FE8-5F09F1AE124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10">
                                            <p:graphicEl>
                                              <a:dgm id="{D17028A7-5D38-45A2-9DA2-2593B3DAAE70}"/>
                                            </p:graphicEl>
                                          </p:spTgt>
                                        </p:tgtEl>
                                        <p:attrNameLst>
                                          <p:attrName>style.visibility</p:attrName>
                                        </p:attrNameLst>
                                      </p:cBhvr>
                                      <p:to>
                                        <p:strVal val="visible"/>
                                      </p:to>
                                    </p:set>
                                    <p:animEffect transition="in" filter="circle(out)">
                                      <p:cBhvr>
                                        <p:cTn id="57" dur="500"/>
                                        <p:tgtEl>
                                          <p:spTgt spid="10">
                                            <p:graphicEl>
                                              <a:dgm id="{D17028A7-5D38-45A2-9DA2-2593B3DAAE7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10">
                                            <p:graphicEl>
                                              <a:dgm id="{C5326E49-0763-4F96-8CFC-7254A7CA6B5F}"/>
                                            </p:graphicEl>
                                          </p:spTgt>
                                        </p:tgtEl>
                                        <p:attrNameLst>
                                          <p:attrName>style.visibility</p:attrName>
                                        </p:attrNameLst>
                                      </p:cBhvr>
                                      <p:to>
                                        <p:strVal val="visible"/>
                                      </p:to>
                                    </p:set>
                                    <p:animEffect transition="in" filter="circle(out)">
                                      <p:cBhvr>
                                        <p:cTn id="62" dur="500"/>
                                        <p:tgtEl>
                                          <p:spTgt spid="10">
                                            <p:graphicEl>
                                              <a:dgm id="{C5326E49-0763-4F96-8CFC-7254A7CA6B5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10">
                                            <p:graphicEl>
                                              <a:dgm id="{6B86A9C2-4CDC-4B43-A874-836C226DE14D}"/>
                                            </p:graphicEl>
                                          </p:spTgt>
                                        </p:tgtEl>
                                        <p:attrNameLst>
                                          <p:attrName>style.visibility</p:attrName>
                                        </p:attrNameLst>
                                      </p:cBhvr>
                                      <p:to>
                                        <p:strVal val="visible"/>
                                      </p:to>
                                    </p:set>
                                    <p:animEffect transition="in" filter="circle(out)">
                                      <p:cBhvr>
                                        <p:cTn id="67" dur="500"/>
                                        <p:tgtEl>
                                          <p:spTgt spid="10">
                                            <p:graphicEl>
                                              <a:dgm id="{6B86A9C2-4CDC-4B43-A874-836C226DE14D}"/>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10">
                                            <p:graphicEl>
                                              <a:dgm id="{DD1D7C49-BB07-41D9-8D06-C09EAA5C0FC3}"/>
                                            </p:graphicEl>
                                          </p:spTgt>
                                        </p:tgtEl>
                                        <p:attrNameLst>
                                          <p:attrName>style.visibility</p:attrName>
                                        </p:attrNameLst>
                                      </p:cBhvr>
                                      <p:to>
                                        <p:strVal val="visible"/>
                                      </p:to>
                                    </p:set>
                                    <p:animEffect transition="in" filter="circle(out)">
                                      <p:cBhvr>
                                        <p:cTn id="72" dur="500"/>
                                        <p:tgtEl>
                                          <p:spTgt spid="10">
                                            <p:graphicEl>
                                              <a:dgm id="{DD1D7C49-BB07-41D9-8D06-C09EAA5C0FC3}"/>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10">
                                            <p:graphicEl>
                                              <a:dgm id="{46BC9B7C-B381-47C6-81E2-9E7E7D80EC27}"/>
                                            </p:graphicEl>
                                          </p:spTgt>
                                        </p:tgtEl>
                                        <p:attrNameLst>
                                          <p:attrName>style.visibility</p:attrName>
                                        </p:attrNameLst>
                                      </p:cBhvr>
                                      <p:to>
                                        <p:strVal val="visible"/>
                                      </p:to>
                                    </p:set>
                                    <p:animEffect transition="in" filter="circle(out)">
                                      <p:cBhvr>
                                        <p:cTn id="77" dur="500"/>
                                        <p:tgtEl>
                                          <p:spTgt spid="10">
                                            <p:graphicEl>
                                              <a:dgm id="{46BC9B7C-B381-47C6-81E2-9E7E7D80EC27}"/>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10">
                                            <p:graphicEl>
                                              <a:dgm id="{90E8D0F2-DDAC-4B51-9541-EB17EB806B00}"/>
                                            </p:graphicEl>
                                          </p:spTgt>
                                        </p:tgtEl>
                                        <p:attrNameLst>
                                          <p:attrName>style.visibility</p:attrName>
                                        </p:attrNameLst>
                                      </p:cBhvr>
                                      <p:to>
                                        <p:strVal val="visible"/>
                                      </p:to>
                                    </p:set>
                                    <p:animEffect transition="in" filter="circle(out)">
                                      <p:cBhvr>
                                        <p:cTn id="82" dur="500"/>
                                        <p:tgtEl>
                                          <p:spTgt spid="10">
                                            <p:graphicEl>
                                              <a:dgm id="{90E8D0F2-DDAC-4B51-9541-EB17EB806B0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mph" presetSubtype="0" autoRev="1" fill="hold" grpId="1" nodeType="clickEffect">
                                  <p:stCondLst>
                                    <p:cond delay="0"/>
                                  </p:stCondLst>
                                  <p:childTnLst>
                                    <p:animScale>
                                      <p:cBhvr>
                                        <p:cTn id="86" dur="3000" fill="hold"/>
                                        <p:tgtEl>
                                          <p:spTgt spid="10">
                                            <p:graphicEl>
                                              <a:dgm id="{6BA7DB55-79EF-4E48-86BF-1F2AAD8F0E41}"/>
                                            </p:graphicEl>
                                          </p:spTgt>
                                        </p:tgtEl>
                                      </p:cBhvr>
                                      <p:by x="150000" y="150000"/>
                                    </p:animScale>
                                  </p:childTnLst>
                                </p:cTn>
                              </p:par>
                              <p:par>
                                <p:cTn id="87" presetID="6" presetClass="emph" presetSubtype="0" autoRev="1" fill="hold" grpId="1" nodeType="withEffect">
                                  <p:stCondLst>
                                    <p:cond delay="0"/>
                                  </p:stCondLst>
                                  <p:childTnLst>
                                    <p:animScale>
                                      <p:cBhvr>
                                        <p:cTn id="88" dur="3000" fill="hold"/>
                                        <p:tgtEl>
                                          <p:spTgt spid="10">
                                            <p:graphicEl>
                                              <a:dgm id="{49ED4BFE-2319-4066-95B3-3D34D3941674}"/>
                                            </p:graphicEl>
                                          </p:spTgt>
                                        </p:tgtEl>
                                      </p:cBhvr>
                                      <p:by x="150000" y="150000"/>
                                    </p:animScale>
                                  </p:childTnLst>
                                </p:cTn>
                              </p:par>
                            </p:childTnLst>
                          </p:cTn>
                        </p:par>
                      </p:childTnLst>
                    </p:cTn>
                  </p:par>
                  <p:par>
                    <p:cTn id="89" fill="hold">
                      <p:stCondLst>
                        <p:cond delay="indefinite"/>
                      </p:stCondLst>
                      <p:childTnLst>
                        <p:par>
                          <p:cTn id="90" fill="hold">
                            <p:stCondLst>
                              <p:cond delay="0"/>
                            </p:stCondLst>
                            <p:childTnLst>
                              <p:par>
                                <p:cTn id="91" presetID="6" presetClass="emph" presetSubtype="0" autoRev="1" fill="hold" grpId="2" nodeType="clickEffect">
                                  <p:stCondLst>
                                    <p:cond delay="0"/>
                                  </p:stCondLst>
                                  <p:childTnLst>
                                    <p:animScale>
                                      <p:cBhvr>
                                        <p:cTn id="92" dur="3000" fill="hold"/>
                                        <p:tgtEl>
                                          <p:spTgt spid="10">
                                            <p:graphicEl>
                                              <a:dgm id="{D9796925-3A1D-4E48-A131-248ED7D71D4C}"/>
                                            </p:graphicEl>
                                          </p:spTgt>
                                        </p:tgtEl>
                                      </p:cBhvr>
                                      <p:by x="150000" y="150000"/>
                                    </p:animScale>
                                  </p:childTnLst>
                                </p:cTn>
                              </p:par>
                              <p:par>
                                <p:cTn id="93" presetID="6" presetClass="emph" presetSubtype="0" autoRev="1" fill="hold" grpId="2" nodeType="withEffect">
                                  <p:stCondLst>
                                    <p:cond delay="0"/>
                                  </p:stCondLst>
                                  <p:childTnLst>
                                    <p:animScale>
                                      <p:cBhvr>
                                        <p:cTn id="94" dur="3000" fill="hold"/>
                                        <p:tgtEl>
                                          <p:spTgt spid="10">
                                            <p:graphicEl>
                                              <a:dgm id="{6B86A9C2-4CDC-4B43-A874-836C226DE14D}"/>
                                            </p:graphicEl>
                                          </p:spTgt>
                                        </p:tgtEl>
                                      </p:cBhvr>
                                      <p:by x="150000" y="150000"/>
                                    </p:animScale>
                                  </p:childTnLst>
                                </p:cTn>
                              </p:par>
                            </p:childTnLst>
                          </p:cTn>
                        </p:par>
                      </p:childTnLst>
                    </p:cTn>
                  </p:par>
                  <p:par>
                    <p:cTn id="95" fill="hold">
                      <p:stCondLst>
                        <p:cond delay="indefinite"/>
                      </p:stCondLst>
                      <p:childTnLst>
                        <p:par>
                          <p:cTn id="96" fill="hold">
                            <p:stCondLst>
                              <p:cond delay="0"/>
                            </p:stCondLst>
                            <p:childTnLst>
                              <p:par>
                                <p:cTn id="97" presetID="6" presetClass="emph" presetSubtype="0" autoRev="1" fill="hold" grpId="3" nodeType="clickEffect">
                                  <p:stCondLst>
                                    <p:cond delay="0"/>
                                  </p:stCondLst>
                                  <p:childTnLst>
                                    <p:animScale>
                                      <p:cBhvr>
                                        <p:cTn id="98" dur="3000" fill="hold"/>
                                        <p:tgtEl>
                                          <p:spTgt spid="10">
                                            <p:graphicEl>
                                              <a:dgm id="{D17028A7-5D38-45A2-9DA2-2593B3DAAE70}"/>
                                            </p:graphicEl>
                                          </p:spTgt>
                                        </p:tgtEl>
                                      </p:cBhvr>
                                      <p:by x="150000" y="150000"/>
                                    </p:animScale>
                                  </p:childTnLst>
                                </p:cTn>
                              </p:par>
                              <p:par>
                                <p:cTn id="99" presetID="6" presetClass="emph" presetSubtype="0" autoRev="1" fill="hold" grpId="3" nodeType="withEffect">
                                  <p:stCondLst>
                                    <p:cond delay="0"/>
                                  </p:stCondLst>
                                  <p:childTnLst>
                                    <p:animScale>
                                      <p:cBhvr>
                                        <p:cTn id="100" dur="3000" fill="hold"/>
                                        <p:tgtEl>
                                          <p:spTgt spid="10">
                                            <p:graphicEl>
                                              <a:dgm id="{46BC9B7C-B381-47C6-81E2-9E7E7D80EC27}"/>
                                            </p:graphicEl>
                                          </p:spTgt>
                                        </p:tgtEl>
                                      </p:cBhvr>
                                      <p:by x="150000" y="150000"/>
                                    </p:animScale>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circle(in)">
                                      <p:cBhvr>
                                        <p:cTn id="10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Graphic spid="10" grpId="1">
        <p:bldSub>
          <a:bldDgm bld="one"/>
        </p:bldSub>
      </p:bldGraphic>
      <p:bldGraphic spid="10" grpId="2">
        <p:bldSub>
          <a:bldDgm bld="one"/>
        </p:bldSub>
      </p:bldGraphic>
      <p:bldGraphic spid="10" grpId="3">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152400"/>
            <a:ext cx="7467600" cy="1143000"/>
          </a:xfrm>
        </p:spPr>
        <p:txBody>
          <a:bodyPr/>
          <a:lstStyle/>
          <a:p>
            <a:pPr eaLnBrk="1" hangingPunct="1"/>
            <a:r>
              <a:rPr lang="en-US" dirty="0"/>
              <a:t>What is a Master Plan?</a:t>
            </a:r>
          </a:p>
        </p:txBody>
      </p:sp>
      <p:sp>
        <p:nvSpPr>
          <p:cNvPr id="6147" name="Rectangle 3"/>
          <p:cNvSpPr>
            <a:spLocks noGrp="1" noChangeArrowheads="1"/>
          </p:cNvSpPr>
          <p:nvPr>
            <p:ph idx="1"/>
          </p:nvPr>
        </p:nvSpPr>
        <p:spPr>
          <a:xfrm>
            <a:off x="1828800" y="1066800"/>
            <a:ext cx="7315200" cy="5410200"/>
          </a:xfrm>
        </p:spPr>
        <p:txBody>
          <a:bodyPr>
            <a:normAutofit/>
          </a:bodyPr>
          <a:lstStyle/>
          <a:p>
            <a:pPr eaLnBrk="1" hangingPunct="1">
              <a:lnSpc>
                <a:spcPct val="90000"/>
              </a:lnSpc>
              <a:buNone/>
            </a:pPr>
            <a:r>
              <a:rPr lang="en-US" sz="2800" dirty="0"/>
              <a:t>Guidance document that:</a:t>
            </a:r>
          </a:p>
          <a:p>
            <a:pPr eaLnBrk="1" hangingPunct="1">
              <a:lnSpc>
                <a:spcPct val="90000"/>
              </a:lnSpc>
              <a:buNone/>
            </a:pPr>
            <a:endParaRPr lang="en-US" sz="2800" dirty="0"/>
          </a:p>
          <a:p>
            <a:pPr>
              <a:lnSpc>
                <a:spcPct val="90000"/>
              </a:lnSpc>
            </a:pPr>
            <a:r>
              <a:rPr lang="en-US" dirty="0"/>
              <a:t>Establishes a Vision for the Community</a:t>
            </a:r>
          </a:p>
          <a:p>
            <a:pPr>
              <a:lnSpc>
                <a:spcPct val="90000"/>
              </a:lnSpc>
            </a:pPr>
            <a:endParaRPr lang="en-US" dirty="0"/>
          </a:p>
          <a:p>
            <a:pPr>
              <a:lnSpc>
                <a:spcPct val="90000"/>
              </a:lnSpc>
            </a:pPr>
            <a:r>
              <a:rPr lang="en-US" dirty="0"/>
              <a:t>Sets Goals Consistent with the Vision</a:t>
            </a:r>
          </a:p>
          <a:p>
            <a:pPr>
              <a:lnSpc>
                <a:spcPct val="90000"/>
              </a:lnSpc>
              <a:buNone/>
            </a:pPr>
            <a:endParaRPr lang="en-US" dirty="0"/>
          </a:p>
          <a:p>
            <a:pPr>
              <a:lnSpc>
                <a:spcPct val="90000"/>
              </a:lnSpc>
            </a:pPr>
            <a:r>
              <a:rPr lang="en-US" dirty="0"/>
              <a:t>Identifies Policies and Actions for Implementation</a:t>
            </a:r>
          </a:p>
          <a:p>
            <a:pPr>
              <a:lnSpc>
                <a:spcPct val="90000"/>
              </a:lnSpc>
            </a:pPr>
            <a:endParaRPr lang="en-US" dirty="0"/>
          </a:p>
          <a:p>
            <a:pPr>
              <a:lnSpc>
                <a:spcPct val="90000"/>
              </a:lnSpc>
            </a:pPr>
            <a:endParaRPr lang="en-US" dirty="0"/>
          </a:p>
          <a:p>
            <a:pPr>
              <a:lnSpc>
                <a:spcPct val="90000"/>
              </a:lnSpc>
              <a:buNone/>
            </a:pPr>
            <a:endParaRPr lang="en-US" dirty="0"/>
          </a:p>
          <a:p>
            <a:pPr>
              <a:lnSpc>
                <a:spcPct val="90000"/>
              </a:lnSpc>
            </a:pPr>
            <a:endParaRPr lang="en-US" dirty="0"/>
          </a:p>
        </p:txBody>
      </p:sp>
      <p:grpSp>
        <p:nvGrpSpPr>
          <p:cNvPr id="8" name="Group 7"/>
          <p:cNvGrpSpPr/>
          <p:nvPr/>
        </p:nvGrpSpPr>
        <p:grpSpPr>
          <a:xfrm>
            <a:off x="9144000" y="1524001"/>
            <a:ext cx="1524000" cy="3780711"/>
            <a:chOff x="7620000" y="2057400"/>
            <a:chExt cx="1524000" cy="3780711"/>
          </a:xfrm>
          <a:solidFill>
            <a:srgbClr val="00B0F0"/>
          </a:solidFill>
        </p:grpSpPr>
        <p:sp>
          <p:nvSpPr>
            <p:cNvPr id="5" name="Down Arrow 4"/>
            <p:cNvSpPr/>
            <p:nvPr/>
          </p:nvSpPr>
          <p:spPr>
            <a:xfrm>
              <a:off x="8153400" y="2819400"/>
              <a:ext cx="381000" cy="2362200"/>
            </a:xfrm>
            <a:prstGeom prst="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7620000" y="2057400"/>
              <a:ext cx="1524000" cy="52322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general</a:t>
              </a:r>
            </a:p>
          </p:txBody>
        </p:sp>
        <p:sp>
          <p:nvSpPr>
            <p:cNvPr id="7" name="TextBox 6"/>
            <p:cNvSpPr txBox="1"/>
            <p:nvPr/>
          </p:nvSpPr>
          <p:spPr>
            <a:xfrm>
              <a:off x="7620000" y="5345668"/>
              <a:ext cx="1524000" cy="492443"/>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entury Gothic" panose="020B0502020202020204"/>
                  <a:ea typeface="+mn-ea"/>
                  <a:cs typeface="+mn-cs"/>
                </a:rPr>
                <a:t>specific</a:t>
              </a:r>
            </a:p>
          </p:txBody>
        </p:sp>
      </p:grpSp>
    </p:spTree>
    <p:extLst>
      <p:ext uri="{BB962C8B-B14F-4D97-AF65-F5344CB8AC3E}">
        <p14:creationId xmlns:p14="http://schemas.microsoft.com/office/powerpoint/2010/main" val="4906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3553" y="5022792"/>
            <a:ext cx="8534400" cy="1507067"/>
          </a:xfrm>
        </p:spPr>
        <p:txBody>
          <a:bodyPr/>
          <a:lstStyle/>
          <a:p>
            <a:pPr eaLnBrk="1" hangingPunct="1"/>
            <a:r>
              <a:rPr lang="en-US" dirty="0"/>
              <a:t>Why do we HAVE A Master Plan?</a:t>
            </a:r>
          </a:p>
        </p:txBody>
      </p:sp>
      <p:sp>
        <p:nvSpPr>
          <p:cNvPr id="6147" name="Rectangle 3"/>
          <p:cNvSpPr>
            <a:spLocks noGrp="1" noChangeArrowheads="1"/>
          </p:cNvSpPr>
          <p:nvPr>
            <p:ph idx="1"/>
          </p:nvPr>
        </p:nvSpPr>
        <p:spPr>
          <a:xfrm>
            <a:off x="1981200" y="1600201"/>
            <a:ext cx="8153400" cy="609600"/>
          </a:xfrm>
        </p:spPr>
        <p:txBody>
          <a:bodyPr>
            <a:normAutofit fontScale="92500"/>
          </a:bodyPr>
          <a:lstStyle/>
          <a:p>
            <a:pPr eaLnBrk="1" hangingPunct="1">
              <a:lnSpc>
                <a:spcPct val="90000"/>
              </a:lnSpc>
              <a:buNone/>
            </a:pPr>
            <a:r>
              <a:rPr lang="en-US" sz="3200" dirty="0"/>
              <a:t>The Master Plan is a Town’s Framework for:</a:t>
            </a:r>
          </a:p>
          <a:p>
            <a:pPr eaLnBrk="1" hangingPunct="1">
              <a:lnSpc>
                <a:spcPct val="90000"/>
              </a:lnSpc>
              <a:buNone/>
            </a:pPr>
            <a:endParaRPr lang="en-US" dirty="0"/>
          </a:p>
          <a:p>
            <a:pPr>
              <a:lnSpc>
                <a:spcPct val="90000"/>
              </a:lnSpc>
            </a:pPr>
            <a:endParaRPr lang="en-US" dirty="0"/>
          </a:p>
          <a:p>
            <a:pPr>
              <a:lnSpc>
                <a:spcPct val="90000"/>
              </a:lnSpc>
            </a:pPr>
            <a:endParaRPr lang="en-US" dirty="0"/>
          </a:p>
        </p:txBody>
      </p:sp>
      <p:sp>
        <p:nvSpPr>
          <p:cNvPr id="5" name="TextBox 4"/>
          <p:cNvSpPr txBox="1"/>
          <p:nvPr/>
        </p:nvSpPr>
        <p:spPr>
          <a:xfrm>
            <a:off x="1981200" y="1751205"/>
            <a:ext cx="3581400" cy="3194721"/>
          </a:xfrm>
          <a:prstGeom prst="rect">
            <a:avLst/>
          </a:prstGeom>
          <a:noFill/>
        </p:spPr>
        <p:txBody>
          <a:bodyPr wrap="square" rtlCol="0">
            <a:spAutoFit/>
          </a:bodyPr>
          <a:lstStyle/>
          <a:p>
            <a:pPr marL="465138" indent="-465138">
              <a:lnSpc>
                <a:spcPct val="90000"/>
              </a:lnSpc>
            </a:pPr>
            <a:r>
              <a:rPr lang="en-US" sz="3200" dirty="0"/>
              <a:t>Permitting</a:t>
            </a:r>
          </a:p>
          <a:p>
            <a:pPr marL="465138" indent="-465138">
              <a:lnSpc>
                <a:spcPct val="90000"/>
              </a:lnSpc>
            </a:pPr>
            <a:endParaRPr lang="en-US" sz="3200" dirty="0"/>
          </a:p>
          <a:p>
            <a:pPr marL="465138" indent="-465138">
              <a:lnSpc>
                <a:spcPct val="90000"/>
              </a:lnSpc>
            </a:pPr>
            <a:r>
              <a:rPr lang="en-US" sz="3200" dirty="0"/>
              <a:t>Connecting</a:t>
            </a:r>
          </a:p>
          <a:p>
            <a:pPr marL="465138" indent="-465138">
              <a:lnSpc>
                <a:spcPct val="90000"/>
              </a:lnSpc>
            </a:pPr>
            <a:endParaRPr lang="en-US" sz="3200" dirty="0"/>
          </a:p>
          <a:p>
            <a:pPr marL="465138" indent="-465138">
              <a:lnSpc>
                <a:spcPct val="90000"/>
              </a:lnSpc>
            </a:pPr>
            <a:r>
              <a:rPr lang="en-US" sz="3200" dirty="0"/>
              <a:t>Informing</a:t>
            </a:r>
          </a:p>
          <a:p>
            <a:pPr marL="465138" indent="-465138">
              <a:lnSpc>
                <a:spcPct val="90000"/>
              </a:lnSpc>
            </a:pPr>
            <a:endParaRPr lang="en-US" sz="3200" dirty="0"/>
          </a:p>
          <a:p>
            <a:pPr marL="465138" indent="-465138">
              <a:lnSpc>
                <a:spcPct val="90000"/>
              </a:lnSpc>
            </a:pPr>
            <a:r>
              <a:rPr lang="en-US" sz="3200" dirty="0"/>
              <a:t>Studying</a:t>
            </a:r>
          </a:p>
        </p:txBody>
      </p:sp>
      <p:sp>
        <p:nvSpPr>
          <p:cNvPr id="6" name="TextBox 5"/>
          <p:cNvSpPr txBox="1"/>
          <p:nvPr/>
        </p:nvSpPr>
        <p:spPr>
          <a:xfrm>
            <a:off x="5943600" y="1751206"/>
            <a:ext cx="3581400" cy="3194721"/>
          </a:xfrm>
          <a:prstGeom prst="rect">
            <a:avLst/>
          </a:prstGeom>
          <a:noFill/>
        </p:spPr>
        <p:txBody>
          <a:bodyPr wrap="square" rtlCol="0">
            <a:spAutoFit/>
          </a:bodyPr>
          <a:lstStyle/>
          <a:p>
            <a:pPr marL="465138" indent="-465138">
              <a:lnSpc>
                <a:spcPct val="90000"/>
              </a:lnSpc>
            </a:pPr>
            <a:r>
              <a:rPr lang="en-US" sz="3200" dirty="0"/>
              <a:t>Regulating</a:t>
            </a:r>
          </a:p>
          <a:p>
            <a:pPr marL="465138" indent="-465138">
              <a:lnSpc>
                <a:spcPct val="90000"/>
              </a:lnSpc>
            </a:pPr>
            <a:r>
              <a:rPr lang="en-US" sz="3200" dirty="0"/>
              <a:t> </a:t>
            </a:r>
          </a:p>
          <a:p>
            <a:pPr marL="465138" indent="-465138">
              <a:lnSpc>
                <a:spcPct val="90000"/>
              </a:lnSpc>
            </a:pPr>
            <a:r>
              <a:rPr lang="en-US" sz="3200" dirty="0"/>
              <a:t>Spending</a:t>
            </a:r>
          </a:p>
          <a:p>
            <a:pPr marL="465138" indent="-465138">
              <a:lnSpc>
                <a:spcPct val="90000"/>
              </a:lnSpc>
            </a:pPr>
            <a:endParaRPr lang="en-US" sz="3200" dirty="0"/>
          </a:p>
          <a:p>
            <a:pPr marL="465138" indent="-465138">
              <a:lnSpc>
                <a:spcPct val="90000"/>
              </a:lnSpc>
            </a:pPr>
            <a:r>
              <a:rPr lang="en-US" sz="3200" dirty="0"/>
              <a:t>Taxing</a:t>
            </a:r>
          </a:p>
          <a:p>
            <a:pPr marL="465138" indent="-465138">
              <a:lnSpc>
                <a:spcPct val="90000"/>
              </a:lnSpc>
            </a:pPr>
            <a:endParaRPr lang="en-US" sz="3200" dirty="0"/>
          </a:p>
          <a:p>
            <a:pPr marL="465138" indent="-465138">
              <a:lnSpc>
                <a:spcPct val="90000"/>
              </a:lnSpc>
            </a:pPr>
            <a:r>
              <a:rPr lang="en-US" sz="3200" dirty="0"/>
              <a:t>Staffing</a:t>
            </a:r>
          </a:p>
        </p:txBody>
      </p:sp>
    </p:spTree>
    <p:extLst>
      <p:ext uri="{BB962C8B-B14F-4D97-AF65-F5344CB8AC3E}">
        <p14:creationId xmlns:p14="http://schemas.microsoft.com/office/powerpoint/2010/main" val="2543107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3553" y="5022792"/>
            <a:ext cx="8534400" cy="1507067"/>
          </a:xfrm>
        </p:spPr>
        <p:txBody>
          <a:bodyPr/>
          <a:lstStyle/>
          <a:p>
            <a:pPr eaLnBrk="1" hangingPunct="1"/>
            <a:r>
              <a:rPr lang="en-US" dirty="0"/>
              <a:t> </a:t>
            </a:r>
          </a:p>
        </p:txBody>
      </p:sp>
      <p:sp>
        <p:nvSpPr>
          <p:cNvPr id="6147" name="Rectangle 3"/>
          <p:cNvSpPr>
            <a:spLocks noGrp="1" noChangeArrowheads="1"/>
          </p:cNvSpPr>
          <p:nvPr>
            <p:ph idx="1"/>
          </p:nvPr>
        </p:nvSpPr>
        <p:spPr>
          <a:xfrm>
            <a:off x="1981200" y="1600201"/>
            <a:ext cx="8153400" cy="609600"/>
          </a:xfrm>
        </p:spPr>
        <p:txBody>
          <a:bodyPr>
            <a:normAutofit fontScale="85000" lnSpcReduction="10000"/>
          </a:bodyPr>
          <a:lstStyle/>
          <a:p>
            <a:pPr eaLnBrk="1" hangingPunct="1">
              <a:lnSpc>
                <a:spcPct val="90000"/>
              </a:lnSpc>
              <a:buNone/>
            </a:pPr>
            <a:r>
              <a:rPr lang="en-US" sz="3200"/>
              <a:t>The Master Plan Planning Board Jurisdiction: </a:t>
            </a:r>
          </a:p>
          <a:p>
            <a:pPr eaLnBrk="1" hangingPunct="1">
              <a:lnSpc>
                <a:spcPct val="90000"/>
              </a:lnSpc>
              <a:buNone/>
            </a:pPr>
            <a:endParaRPr lang="en-US" dirty="0"/>
          </a:p>
          <a:p>
            <a:pPr>
              <a:lnSpc>
                <a:spcPct val="90000"/>
              </a:lnSpc>
            </a:pPr>
            <a:endParaRPr lang="en-US" dirty="0"/>
          </a:p>
          <a:p>
            <a:pPr>
              <a:lnSpc>
                <a:spcPct val="90000"/>
              </a:lnSpc>
            </a:pPr>
            <a:endParaRPr lang="en-US" dirty="0"/>
          </a:p>
        </p:txBody>
      </p:sp>
      <p:sp>
        <p:nvSpPr>
          <p:cNvPr id="5" name="TextBox 4"/>
          <p:cNvSpPr txBox="1"/>
          <p:nvPr/>
        </p:nvSpPr>
        <p:spPr>
          <a:xfrm>
            <a:off x="1981200" y="1751205"/>
            <a:ext cx="7734300" cy="535531"/>
          </a:xfrm>
          <a:prstGeom prst="rect">
            <a:avLst/>
          </a:prstGeom>
          <a:noFill/>
        </p:spPr>
        <p:txBody>
          <a:bodyPr wrap="square" rtlCol="0">
            <a:spAutoFit/>
          </a:bodyPr>
          <a:lstStyle/>
          <a:p>
            <a:pPr marL="465138" indent="-465138">
              <a:lnSpc>
                <a:spcPct val="90000"/>
              </a:lnSpc>
            </a:pPr>
            <a:r>
              <a:rPr lang="en-US" sz="3200" dirty="0"/>
              <a:t> </a:t>
            </a:r>
          </a:p>
        </p:txBody>
      </p:sp>
      <p:sp>
        <p:nvSpPr>
          <p:cNvPr id="6" name="TextBox 5"/>
          <p:cNvSpPr txBox="1"/>
          <p:nvPr/>
        </p:nvSpPr>
        <p:spPr>
          <a:xfrm>
            <a:off x="1511300" y="1600201"/>
            <a:ext cx="9436100" cy="8540800"/>
          </a:xfrm>
          <a:prstGeom prst="rect">
            <a:avLst/>
          </a:prstGeom>
          <a:noFill/>
        </p:spPr>
        <p:txBody>
          <a:bodyPr wrap="square" rtlCol="0">
            <a:spAutoFit/>
          </a:bodyPr>
          <a:lstStyle/>
          <a:p>
            <a:pPr marL="465138" indent="-465138" algn="ctr">
              <a:lnSpc>
                <a:spcPct val="90000"/>
              </a:lnSpc>
            </a:pPr>
            <a:r>
              <a:rPr lang="en-US" sz="2800" dirty="0"/>
              <a:t> Massachusetts General Law Chapter 41 Section 81D:</a:t>
            </a:r>
          </a:p>
          <a:p>
            <a:pPr marL="465138" indent="-465138" algn="just">
              <a:lnSpc>
                <a:spcPct val="90000"/>
              </a:lnSpc>
            </a:pPr>
            <a:endParaRPr lang="en-US" dirty="0"/>
          </a:p>
          <a:p>
            <a:pPr marL="465138" indent="-465138">
              <a:lnSpc>
                <a:spcPct val="90000"/>
              </a:lnSpc>
            </a:pPr>
            <a:r>
              <a:rPr lang="en-US" sz="2000" b="1" dirty="0"/>
              <a:t>Master Plan; economic development supplement </a:t>
            </a:r>
          </a:p>
          <a:p>
            <a:pPr marL="465138" indent="-465138">
              <a:lnSpc>
                <a:spcPct val="90000"/>
              </a:lnSpc>
            </a:pPr>
            <a:endParaRPr lang="en-US" sz="2000" b="1" dirty="0"/>
          </a:p>
          <a:p>
            <a:pPr marL="465138" indent="-465138">
              <a:lnSpc>
                <a:spcPct val="90000"/>
              </a:lnSpc>
            </a:pPr>
            <a:r>
              <a:rPr lang="en-US" sz="2000" dirty="0"/>
              <a:t>A Planning Board…shall make a master plan of such city or town or such parts thereof that they deem advisable and from time to time may extend or perfect such plan.</a:t>
            </a:r>
          </a:p>
          <a:p>
            <a:pPr marL="465138" indent="-465138">
              <a:lnSpc>
                <a:spcPct val="90000"/>
              </a:lnSpc>
            </a:pPr>
            <a:endParaRPr lang="en-US" sz="2000" dirty="0"/>
          </a:p>
          <a:p>
            <a:pPr marL="465138" indent="-465138">
              <a:lnSpc>
                <a:spcPct val="90000"/>
              </a:lnSpc>
            </a:pPr>
            <a:r>
              <a:rPr lang="en-US" sz="2000" dirty="0"/>
              <a:t>Such Plan shall be a statement through text, maps, illustrations or other forms of communication that is designed to provide a basis for decision making regarding long term physical development of the municipality.  The plan shall be internally consistent and contain the following elements:</a:t>
            </a:r>
          </a:p>
          <a:p>
            <a:pPr marL="465138" indent="-465138">
              <a:lnSpc>
                <a:spcPct val="90000"/>
              </a:lnSpc>
              <a:buAutoNum type="arabicPeriod"/>
            </a:pPr>
            <a:r>
              <a:rPr lang="en-US" sz="2000" dirty="0"/>
              <a:t>Land Use				5. Natural and Cultural Resources </a:t>
            </a:r>
          </a:p>
          <a:p>
            <a:pPr marL="465138" indent="-465138">
              <a:lnSpc>
                <a:spcPct val="90000"/>
              </a:lnSpc>
              <a:buAutoNum type="arabicPeriod"/>
            </a:pPr>
            <a:r>
              <a:rPr lang="en-US" sz="2000" dirty="0"/>
              <a:t>Housing				6. Open space and Recreation</a:t>
            </a:r>
          </a:p>
          <a:p>
            <a:pPr marL="465138" indent="-465138">
              <a:lnSpc>
                <a:spcPct val="90000"/>
              </a:lnSpc>
              <a:buAutoNum type="arabicPeriod"/>
            </a:pPr>
            <a:r>
              <a:rPr lang="en-US" sz="2000" dirty="0"/>
              <a:t>Economic Development 		7. Services and Facilities</a:t>
            </a:r>
          </a:p>
          <a:p>
            <a:pPr>
              <a:lnSpc>
                <a:spcPct val="90000"/>
              </a:lnSpc>
            </a:pPr>
            <a:r>
              <a:rPr lang="en-US" sz="2000" dirty="0"/>
              <a:t>4.    Circulation                                       	8. Sustainable Energy (optional)</a:t>
            </a:r>
          </a:p>
          <a:p>
            <a:pPr marL="465138" indent="-465138" algn="ctr">
              <a:lnSpc>
                <a:spcPct val="90000"/>
              </a:lnSpc>
            </a:pPr>
            <a:endParaRPr lang="en-US" sz="2000" b="1"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r>
              <a:rPr lang="en-US" sz="2800" dirty="0"/>
              <a:t> </a:t>
            </a:r>
          </a:p>
        </p:txBody>
      </p:sp>
    </p:spTree>
    <p:extLst>
      <p:ext uri="{BB962C8B-B14F-4D97-AF65-F5344CB8AC3E}">
        <p14:creationId xmlns:p14="http://schemas.microsoft.com/office/powerpoint/2010/main" val="308341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3553" y="5022792"/>
            <a:ext cx="8534400" cy="1507067"/>
          </a:xfrm>
        </p:spPr>
        <p:txBody>
          <a:bodyPr/>
          <a:lstStyle/>
          <a:p>
            <a:pPr eaLnBrk="1" hangingPunct="1"/>
            <a:r>
              <a:rPr lang="en-US" dirty="0"/>
              <a:t> </a:t>
            </a:r>
          </a:p>
        </p:txBody>
      </p:sp>
      <p:sp>
        <p:nvSpPr>
          <p:cNvPr id="6147" name="Rectangle 3"/>
          <p:cNvSpPr>
            <a:spLocks noGrp="1" noChangeArrowheads="1"/>
          </p:cNvSpPr>
          <p:nvPr>
            <p:ph idx="1"/>
          </p:nvPr>
        </p:nvSpPr>
        <p:spPr>
          <a:xfrm>
            <a:off x="1981200" y="1600201"/>
            <a:ext cx="8153400" cy="609600"/>
          </a:xfrm>
        </p:spPr>
        <p:txBody>
          <a:bodyPr>
            <a:normAutofit fontScale="85000" lnSpcReduction="10000"/>
          </a:bodyPr>
          <a:lstStyle/>
          <a:p>
            <a:pPr eaLnBrk="1" hangingPunct="1">
              <a:lnSpc>
                <a:spcPct val="90000"/>
              </a:lnSpc>
              <a:buNone/>
            </a:pPr>
            <a:r>
              <a:rPr lang="en-US" sz="3200"/>
              <a:t>The Master Plan Planning Board Jurisdiction: </a:t>
            </a:r>
          </a:p>
          <a:p>
            <a:pPr eaLnBrk="1" hangingPunct="1">
              <a:lnSpc>
                <a:spcPct val="90000"/>
              </a:lnSpc>
              <a:buNone/>
            </a:pPr>
            <a:endParaRPr lang="en-US" dirty="0"/>
          </a:p>
          <a:p>
            <a:pPr>
              <a:lnSpc>
                <a:spcPct val="90000"/>
              </a:lnSpc>
            </a:pPr>
            <a:endParaRPr lang="en-US" dirty="0"/>
          </a:p>
          <a:p>
            <a:pPr>
              <a:lnSpc>
                <a:spcPct val="90000"/>
              </a:lnSpc>
            </a:pPr>
            <a:endParaRPr lang="en-US" dirty="0"/>
          </a:p>
        </p:txBody>
      </p:sp>
      <p:sp>
        <p:nvSpPr>
          <p:cNvPr id="5" name="TextBox 4"/>
          <p:cNvSpPr txBox="1"/>
          <p:nvPr/>
        </p:nvSpPr>
        <p:spPr>
          <a:xfrm>
            <a:off x="1981200" y="1751205"/>
            <a:ext cx="7734300" cy="535531"/>
          </a:xfrm>
          <a:prstGeom prst="rect">
            <a:avLst/>
          </a:prstGeom>
          <a:noFill/>
        </p:spPr>
        <p:txBody>
          <a:bodyPr wrap="square" rtlCol="0">
            <a:spAutoFit/>
          </a:bodyPr>
          <a:lstStyle/>
          <a:p>
            <a:pPr marL="465138" indent="-465138">
              <a:lnSpc>
                <a:spcPct val="90000"/>
              </a:lnSpc>
            </a:pPr>
            <a:r>
              <a:rPr lang="en-US" sz="3200" dirty="0"/>
              <a:t> </a:t>
            </a:r>
          </a:p>
        </p:txBody>
      </p:sp>
      <p:sp>
        <p:nvSpPr>
          <p:cNvPr id="6" name="TextBox 5"/>
          <p:cNvSpPr txBox="1"/>
          <p:nvPr/>
        </p:nvSpPr>
        <p:spPr>
          <a:xfrm>
            <a:off x="1511300" y="1600201"/>
            <a:ext cx="9436100" cy="6047809"/>
          </a:xfrm>
          <a:prstGeom prst="rect">
            <a:avLst/>
          </a:prstGeom>
          <a:noFill/>
        </p:spPr>
        <p:txBody>
          <a:bodyPr wrap="square" rtlCol="0">
            <a:spAutoFit/>
          </a:bodyPr>
          <a:lstStyle/>
          <a:p>
            <a:pPr marL="465138" indent="-465138" algn="ctr">
              <a:lnSpc>
                <a:spcPct val="90000"/>
              </a:lnSpc>
            </a:pPr>
            <a:r>
              <a:rPr lang="en-US" sz="2800" dirty="0"/>
              <a:t> Massachusetts General Law Chapter 41 Section 81D:</a:t>
            </a:r>
          </a:p>
          <a:p>
            <a:pPr marL="465138" indent="-465138" algn="just">
              <a:lnSpc>
                <a:spcPct val="90000"/>
              </a:lnSpc>
            </a:pPr>
            <a:endParaRPr lang="en-US" dirty="0"/>
          </a:p>
          <a:p>
            <a:pPr marL="465138" indent="-465138">
              <a:lnSpc>
                <a:spcPct val="90000"/>
              </a:lnSpc>
            </a:pPr>
            <a:r>
              <a:rPr lang="en-US" sz="2000" b="1" dirty="0"/>
              <a:t>Master Plan; economic development supplement (cont’d)</a:t>
            </a:r>
          </a:p>
          <a:p>
            <a:pPr marL="465138" indent="-465138">
              <a:lnSpc>
                <a:spcPct val="90000"/>
              </a:lnSpc>
            </a:pPr>
            <a:endParaRPr lang="en-US" sz="2000" b="1" dirty="0"/>
          </a:p>
          <a:p>
            <a:pPr marL="465138" indent="-465138">
              <a:lnSpc>
                <a:spcPct val="90000"/>
              </a:lnSpc>
            </a:pPr>
            <a:r>
              <a:rPr lang="en-US" sz="2000" dirty="0"/>
              <a:t>Such plan shall be made, and may be added to or changed from time to time, </a:t>
            </a:r>
            <a:r>
              <a:rPr lang="en-US" sz="2000" b="1" dirty="0"/>
              <a:t>by a majority vote of such Planning Board </a:t>
            </a:r>
            <a:r>
              <a:rPr lang="en-US" sz="2000" dirty="0"/>
              <a:t>(emphasis added) and shall be public record…</a:t>
            </a:r>
          </a:p>
          <a:p>
            <a:pPr marL="465138" indent="-465138">
              <a:lnSpc>
                <a:spcPct val="90000"/>
              </a:lnSpc>
            </a:pPr>
            <a:endParaRPr lang="en-US" sz="2000" b="1" dirty="0"/>
          </a:p>
          <a:p>
            <a:pPr marL="465138" indent="-465138">
              <a:lnSpc>
                <a:spcPct val="90000"/>
              </a:lnSpc>
            </a:pPr>
            <a:r>
              <a:rPr lang="en-US" sz="2000" dirty="0"/>
              <a:t> </a:t>
            </a:r>
          </a:p>
          <a:p>
            <a:pPr marL="465138" indent="-465138" algn="ctr">
              <a:lnSpc>
                <a:spcPct val="90000"/>
              </a:lnSpc>
            </a:pPr>
            <a:endParaRPr lang="en-US" sz="2000" b="1"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r>
              <a:rPr lang="en-US" sz="2800" dirty="0"/>
              <a:t> </a:t>
            </a:r>
          </a:p>
        </p:txBody>
      </p:sp>
    </p:spTree>
    <p:extLst>
      <p:ext uri="{BB962C8B-B14F-4D97-AF65-F5344CB8AC3E}">
        <p14:creationId xmlns:p14="http://schemas.microsoft.com/office/powerpoint/2010/main" val="323660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3553" y="5022792"/>
            <a:ext cx="8534400" cy="1507067"/>
          </a:xfrm>
        </p:spPr>
        <p:txBody>
          <a:bodyPr/>
          <a:lstStyle/>
          <a:p>
            <a:pPr eaLnBrk="1" hangingPunct="1"/>
            <a:r>
              <a:rPr lang="en-US" dirty="0"/>
              <a:t> </a:t>
            </a:r>
          </a:p>
        </p:txBody>
      </p:sp>
      <p:sp>
        <p:nvSpPr>
          <p:cNvPr id="6147" name="Rectangle 3"/>
          <p:cNvSpPr>
            <a:spLocks noGrp="1" noChangeArrowheads="1"/>
          </p:cNvSpPr>
          <p:nvPr>
            <p:ph idx="1"/>
          </p:nvPr>
        </p:nvSpPr>
        <p:spPr>
          <a:xfrm>
            <a:off x="1981200" y="1600201"/>
            <a:ext cx="8153400" cy="609600"/>
          </a:xfrm>
        </p:spPr>
        <p:txBody>
          <a:bodyPr>
            <a:normAutofit fontScale="85000" lnSpcReduction="10000"/>
          </a:bodyPr>
          <a:lstStyle/>
          <a:p>
            <a:pPr eaLnBrk="1" hangingPunct="1">
              <a:lnSpc>
                <a:spcPct val="90000"/>
              </a:lnSpc>
              <a:buNone/>
            </a:pPr>
            <a:r>
              <a:rPr lang="en-US" sz="3200" dirty="0"/>
              <a:t> Community Setting:  Demographic Highlights: </a:t>
            </a:r>
          </a:p>
          <a:p>
            <a:pPr eaLnBrk="1" hangingPunct="1">
              <a:lnSpc>
                <a:spcPct val="90000"/>
              </a:lnSpc>
              <a:buNone/>
            </a:pPr>
            <a:endParaRPr lang="en-US" dirty="0"/>
          </a:p>
          <a:p>
            <a:pPr>
              <a:lnSpc>
                <a:spcPct val="90000"/>
              </a:lnSpc>
            </a:pPr>
            <a:endParaRPr lang="en-US" dirty="0"/>
          </a:p>
          <a:p>
            <a:pPr>
              <a:lnSpc>
                <a:spcPct val="90000"/>
              </a:lnSpc>
            </a:pPr>
            <a:endParaRPr lang="en-US" dirty="0"/>
          </a:p>
        </p:txBody>
      </p:sp>
      <p:sp>
        <p:nvSpPr>
          <p:cNvPr id="5" name="TextBox 4"/>
          <p:cNvSpPr txBox="1"/>
          <p:nvPr/>
        </p:nvSpPr>
        <p:spPr>
          <a:xfrm>
            <a:off x="1981200" y="1751205"/>
            <a:ext cx="7734300" cy="535531"/>
          </a:xfrm>
          <a:prstGeom prst="rect">
            <a:avLst/>
          </a:prstGeom>
          <a:noFill/>
        </p:spPr>
        <p:txBody>
          <a:bodyPr wrap="square" rtlCol="0">
            <a:spAutoFit/>
          </a:bodyPr>
          <a:lstStyle/>
          <a:p>
            <a:pPr marL="465138" indent="-465138">
              <a:lnSpc>
                <a:spcPct val="90000"/>
              </a:lnSpc>
            </a:pPr>
            <a:r>
              <a:rPr lang="en-US" sz="3200" dirty="0"/>
              <a:t> </a:t>
            </a:r>
          </a:p>
        </p:txBody>
      </p:sp>
      <p:sp>
        <p:nvSpPr>
          <p:cNvPr id="6" name="TextBox 5"/>
          <p:cNvSpPr txBox="1"/>
          <p:nvPr/>
        </p:nvSpPr>
        <p:spPr>
          <a:xfrm>
            <a:off x="1377950" y="2031671"/>
            <a:ext cx="9436100" cy="5521512"/>
          </a:xfrm>
          <a:prstGeom prst="rect">
            <a:avLst/>
          </a:prstGeom>
          <a:noFill/>
        </p:spPr>
        <p:txBody>
          <a:bodyPr wrap="square" numCol="2" rtlCol="0">
            <a:spAutoFit/>
          </a:bodyPr>
          <a:lstStyle/>
          <a:p>
            <a:pPr marL="465138" indent="-465138" algn="ctr">
              <a:lnSpc>
                <a:spcPct val="90000"/>
              </a:lnSpc>
            </a:pPr>
            <a:r>
              <a:rPr lang="en-US" sz="2800" dirty="0"/>
              <a:t>                        2010</a:t>
            </a:r>
          </a:p>
          <a:p>
            <a:pPr marL="465138" indent="-465138" algn="ctr">
              <a:lnSpc>
                <a:spcPct val="90000"/>
              </a:lnSpc>
            </a:pPr>
            <a:endParaRPr lang="en-US" sz="2800" dirty="0"/>
          </a:p>
          <a:p>
            <a:pPr marL="465138" indent="-465138">
              <a:lnSpc>
                <a:spcPct val="90000"/>
              </a:lnSpc>
            </a:pPr>
            <a:r>
              <a:rPr lang="en-US" sz="2800" dirty="0"/>
              <a:t>Population	   13,772</a:t>
            </a:r>
          </a:p>
          <a:p>
            <a:pPr marL="465138" indent="-465138" algn="ctr">
              <a:lnSpc>
                <a:spcPct val="90000"/>
              </a:lnSpc>
            </a:pPr>
            <a:endParaRPr lang="en-US" sz="2800" dirty="0"/>
          </a:p>
          <a:p>
            <a:pPr marL="465138" indent="-465138">
              <a:lnSpc>
                <a:spcPct val="90000"/>
              </a:lnSpc>
            </a:pPr>
            <a:r>
              <a:rPr lang="en-US" sz="2800" dirty="0"/>
              <a:t>Households	    4,843	</a:t>
            </a:r>
          </a:p>
          <a:p>
            <a:pPr marL="465138" indent="-465138">
              <a:lnSpc>
                <a:spcPct val="90000"/>
              </a:lnSpc>
            </a:pPr>
            <a:endParaRPr lang="en-US" sz="2800" dirty="0"/>
          </a:p>
          <a:p>
            <a:pPr marL="465138" indent="-465138">
              <a:lnSpc>
                <a:spcPct val="90000"/>
              </a:lnSpc>
            </a:pPr>
            <a:r>
              <a:rPr lang="en-US" sz="2800" dirty="0"/>
              <a:t>Median Income   $76,826</a:t>
            </a:r>
          </a:p>
          <a:p>
            <a:pPr marL="465138" indent="-465138" algn="ctr">
              <a:lnSpc>
                <a:spcPct val="90000"/>
              </a:lnSpc>
            </a:pPr>
            <a:endParaRPr lang="en-US" sz="2800" dirty="0"/>
          </a:p>
          <a:p>
            <a:pPr marL="465138" indent="-465138">
              <a:lnSpc>
                <a:spcPct val="90000"/>
              </a:lnSpc>
            </a:pPr>
            <a:r>
              <a:rPr lang="en-US" sz="2800" dirty="0"/>
              <a:t> Average Household  2.7 </a:t>
            </a:r>
          </a:p>
          <a:p>
            <a:pPr marL="465138" indent="-465138" algn="ctr">
              <a:lnSpc>
                <a:spcPct val="90000"/>
              </a:lnSpc>
            </a:pPr>
            <a:endParaRPr lang="en-US" sz="2800" dirty="0"/>
          </a:p>
          <a:p>
            <a:pPr marL="465138" indent="-465138">
              <a:lnSpc>
                <a:spcPct val="90000"/>
              </a:lnSpc>
            </a:pPr>
            <a:r>
              <a:rPr lang="en-US" sz="2800" dirty="0"/>
              <a:t>Median Age                 43.8</a:t>
            </a:r>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r>
              <a:rPr lang="en-US" sz="2800" dirty="0"/>
              <a:t>2020 </a:t>
            </a:r>
          </a:p>
          <a:p>
            <a:pPr marL="465138" indent="-465138" algn="ctr">
              <a:lnSpc>
                <a:spcPct val="90000"/>
              </a:lnSpc>
            </a:pPr>
            <a:endParaRPr lang="en-US" sz="2000" dirty="0"/>
          </a:p>
          <a:p>
            <a:pPr marL="465138" indent="-465138" algn="ctr">
              <a:lnSpc>
                <a:spcPct val="90000"/>
              </a:lnSpc>
            </a:pPr>
            <a:r>
              <a:rPr lang="en-US" sz="2800" dirty="0"/>
              <a:t>15,531 (+13.2%)</a:t>
            </a:r>
            <a:endParaRPr lang="en-US" sz="2000" b="1" dirty="0"/>
          </a:p>
          <a:p>
            <a:pPr marL="465138" indent="-465138">
              <a:lnSpc>
                <a:spcPct val="90000"/>
              </a:lnSpc>
            </a:pPr>
            <a:r>
              <a:rPr lang="en-US" sz="2000" dirty="0"/>
              <a:t> 		</a:t>
            </a:r>
          </a:p>
          <a:p>
            <a:pPr marL="465138" indent="-465138">
              <a:lnSpc>
                <a:spcPct val="90000"/>
              </a:lnSpc>
            </a:pPr>
            <a:endParaRPr lang="en-US" sz="2000" dirty="0"/>
          </a:p>
          <a:p>
            <a:pPr marL="465138" indent="-465138">
              <a:lnSpc>
                <a:spcPct val="90000"/>
              </a:lnSpc>
            </a:pPr>
            <a:r>
              <a:rPr lang="en-US" sz="2000" dirty="0"/>
              <a:t>			</a:t>
            </a:r>
            <a:r>
              <a:rPr lang="en-US" sz="2800" dirty="0"/>
              <a:t>6,057</a:t>
            </a:r>
          </a:p>
          <a:p>
            <a:pPr marL="465138" indent="-465138">
              <a:lnSpc>
                <a:spcPct val="90000"/>
              </a:lnSpc>
            </a:pPr>
            <a:endParaRPr lang="en-US" sz="2000" b="1" dirty="0"/>
          </a:p>
          <a:p>
            <a:pPr marL="465138" indent="-465138" algn="ctr">
              <a:lnSpc>
                <a:spcPct val="90000"/>
              </a:lnSpc>
            </a:pPr>
            <a:r>
              <a:rPr lang="en-US" sz="2800" dirty="0"/>
              <a:t>$90,078</a:t>
            </a:r>
          </a:p>
          <a:p>
            <a:pPr marL="465138" indent="-465138" algn="ctr">
              <a:lnSpc>
                <a:spcPct val="90000"/>
              </a:lnSpc>
            </a:pPr>
            <a:endParaRPr lang="en-US" sz="2800" dirty="0"/>
          </a:p>
          <a:p>
            <a:pPr marL="465138" indent="-465138" algn="ctr">
              <a:lnSpc>
                <a:spcPct val="90000"/>
              </a:lnSpc>
            </a:pPr>
            <a:r>
              <a:rPr lang="en-US" sz="2800" dirty="0"/>
              <a:t>2.9</a:t>
            </a:r>
          </a:p>
          <a:p>
            <a:pPr marL="465138" indent="-465138" algn="ctr">
              <a:lnSpc>
                <a:spcPct val="90000"/>
              </a:lnSpc>
            </a:pPr>
            <a:endParaRPr lang="en-US" sz="2800" dirty="0"/>
          </a:p>
          <a:p>
            <a:pPr marL="465138" indent="-465138" algn="ctr">
              <a:lnSpc>
                <a:spcPct val="90000"/>
              </a:lnSpc>
            </a:pPr>
            <a:r>
              <a:rPr lang="en-US" sz="2800" dirty="0"/>
              <a:t>45</a:t>
            </a:r>
          </a:p>
          <a:p>
            <a:pPr marL="465138" indent="-465138" algn="ctr">
              <a:lnSpc>
                <a:spcPct val="90000"/>
              </a:lnSpc>
            </a:pPr>
            <a:endParaRPr lang="en-US" sz="2800" dirty="0"/>
          </a:p>
          <a:p>
            <a:pPr marL="465138" indent="-465138" algn="ctr">
              <a:lnSpc>
                <a:spcPct val="90000"/>
              </a:lnSpc>
            </a:pPr>
            <a:endParaRPr lang="en-US" sz="2800" dirty="0"/>
          </a:p>
          <a:p>
            <a:pPr marL="465138" indent="-465138" algn="ctr">
              <a:lnSpc>
                <a:spcPct val="90000"/>
              </a:lnSpc>
            </a:pPr>
            <a:r>
              <a:rPr lang="en-US" sz="2800" dirty="0"/>
              <a:t> </a:t>
            </a:r>
          </a:p>
        </p:txBody>
      </p:sp>
    </p:spTree>
    <p:extLst>
      <p:ext uri="{BB962C8B-B14F-4D97-AF65-F5344CB8AC3E}">
        <p14:creationId xmlns:p14="http://schemas.microsoft.com/office/powerpoint/2010/main" val="1281585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F591-E984-B4B0-1EB8-E2C034370320}"/>
              </a:ext>
            </a:extLst>
          </p:cNvPr>
          <p:cNvSpPr>
            <a:spLocks noGrp="1"/>
          </p:cNvSpPr>
          <p:nvPr>
            <p:ph type="title"/>
          </p:nvPr>
        </p:nvSpPr>
        <p:spPr>
          <a:xfrm>
            <a:off x="239712" y="-300568"/>
            <a:ext cx="8534400" cy="1507067"/>
          </a:xfrm>
        </p:spPr>
        <p:txBody>
          <a:bodyPr/>
          <a:lstStyle/>
          <a:p>
            <a:r>
              <a:rPr lang="en-US" dirty="0"/>
              <a:t>Open Space and Recreation </a:t>
            </a:r>
          </a:p>
        </p:txBody>
      </p:sp>
      <p:sp>
        <p:nvSpPr>
          <p:cNvPr id="3" name="Content Placeholder 2">
            <a:extLst>
              <a:ext uri="{FF2B5EF4-FFF2-40B4-BE49-F238E27FC236}">
                <a16:creationId xmlns:a16="http://schemas.microsoft.com/office/drawing/2014/main" id="{1710F1C6-1F56-F972-CFC8-4953C1CBF21F}"/>
              </a:ext>
            </a:extLst>
          </p:cNvPr>
          <p:cNvSpPr>
            <a:spLocks noGrp="1"/>
          </p:cNvSpPr>
          <p:nvPr>
            <p:ph idx="1"/>
          </p:nvPr>
        </p:nvSpPr>
        <p:spPr>
          <a:xfrm>
            <a:off x="239712" y="1130299"/>
            <a:ext cx="10972800" cy="4711701"/>
          </a:xfrm>
        </p:spPr>
        <p:txBody>
          <a:bodyPr>
            <a:normAutofit fontScale="85000" lnSpcReduction="20000"/>
          </a:bodyPr>
          <a:lstStyle/>
          <a:p>
            <a:pPr marL="0" indent="0">
              <a:buNone/>
            </a:pPr>
            <a:r>
              <a:rPr lang="en-US" b="1" dirty="0">
                <a:solidFill>
                  <a:schemeClr val="tx1"/>
                </a:solidFill>
              </a:rPr>
              <a:t> Goals:</a:t>
            </a:r>
          </a:p>
          <a:p>
            <a:pPr marL="457200" indent="-457200">
              <a:buAutoNum type="arabicPeriod"/>
            </a:pPr>
            <a:r>
              <a:rPr lang="en-US" b="1" dirty="0">
                <a:solidFill>
                  <a:schemeClr val="tx1"/>
                </a:solidFill>
              </a:rPr>
              <a:t>Improve Active Recreation Opportunities in Seekonk </a:t>
            </a:r>
            <a:r>
              <a:rPr lang="en-US" dirty="0">
                <a:solidFill>
                  <a:schemeClr val="tx1"/>
                </a:solidFill>
              </a:rPr>
              <a:t>(Recreation Program Inventory, Athletic Field and Playground Improvements, Expanded programing)</a:t>
            </a:r>
          </a:p>
          <a:p>
            <a:pPr marL="457200" indent="-457200">
              <a:buAutoNum type="arabicPeriod"/>
            </a:pPr>
            <a:r>
              <a:rPr lang="en-US" b="1" dirty="0">
                <a:solidFill>
                  <a:schemeClr val="tx1"/>
                </a:solidFill>
              </a:rPr>
              <a:t>Improve Passive Recreation Opportunities </a:t>
            </a:r>
            <a:r>
              <a:rPr lang="en-US" dirty="0">
                <a:solidFill>
                  <a:schemeClr val="tx1"/>
                </a:solidFill>
              </a:rPr>
              <a:t>(Adopt strategic and coordinated stewardship approach, Improve trail infrastructure, improve water access, Establish new programing in support of conservation interests, Increase accessibility to conservation lands)</a:t>
            </a:r>
          </a:p>
          <a:p>
            <a:pPr marL="457200" indent="-457200">
              <a:buAutoNum type="arabicPeriod"/>
            </a:pPr>
            <a:r>
              <a:rPr lang="en-US" b="1" dirty="0">
                <a:solidFill>
                  <a:schemeClr val="tx1"/>
                </a:solidFill>
              </a:rPr>
              <a:t>Enhance Connectivity between Open space and Recreation facilities </a:t>
            </a:r>
            <a:r>
              <a:rPr lang="en-US" dirty="0">
                <a:solidFill>
                  <a:schemeClr val="tx1"/>
                </a:solidFill>
              </a:rPr>
              <a:t>(Seek and establish linkages between OS/ Rec sites, Increase connections to OS/ Rec facilities to other municipal facilities and services, continue open space acquisition)</a:t>
            </a:r>
          </a:p>
          <a:p>
            <a:pPr marL="457200" indent="-457200">
              <a:buAutoNum type="arabicPeriod"/>
            </a:pPr>
            <a:r>
              <a:rPr lang="en-US" b="1" dirty="0">
                <a:solidFill>
                  <a:schemeClr val="tx1"/>
                </a:solidFill>
              </a:rPr>
              <a:t>Preserve Wildlife Habitat </a:t>
            </a:r>
            <a:r>
              <a:rPr lang="en-US" dirty="0">
                <a:solidFill>
                  <a:schemeClr val="tx1"/>
                </a:solidFill>
              </a:rPr>
              <a:t>(Protect strategic parcels to preserve “Wildlife Corridors”, preserve “in holdings” or keystone parcels adjacent to existing open space, protect critical wetlands habitat)  </a:t>
            </a:r>
          </a:p>
          <a:p>
            <a:pPr marL="457200" indent="-457200">
              <a:buAutoNum type="arabicPeriod"/>
            </a:pPr>
            <a:r>
              <a:rPr lang="en-US" b="1" dirty="0">
                <a:solidFill>
                  <a:schemeClr val="tx1"/>
                </a:solidFill>
              </a:rPr>
              <a:t>Preserve Seekonk’s Rural Character </a:t>
            </a:r>
            <a:r>
              <a:rPr lang="en-US" dirty="0">
                <a:solidFill>
                  <a:schemeClr val="tx1"/>
                </a:solidFill>
              </a:rPr>
              <a:t>(Protect agricultural lands, Preserve and acquire key rural parcels, protect historic resources)</a:t>
            </a:r>
          </a:p>
          <a:p>
            <a:pPr marL="457200" indent="-457200">
              <a:buAutoNum type="arabicPeriod"/>
            </a:pPr>
            <a:r>
              <a:rPr lang="en-US" b="1" dirty="0">
                <a:solidFill>
                  <a:schemeClr val="tx1"/>
                </a:solidFill>
              </a:rPr>
              <a:t> Protect Waterways and Wetland Resource Areas in Seekonk </a:t>
            </a:r>
            <a:r>
              <a:rPr lang="en-US" dirty="0">
                <a:solidFill>
                  <a:schemeClr val="tx1"/>
                </a:solidFill>
              </a:rPr>
              <a:t>(Continued wetlands resource protection and enforcement, review/ update wetland regulations, protect Seekonk’s public water supply, Evaluate and protect surface waters, Address flood impact, Promote Water quality efforts, fund natural resource maintenance and management efforts)   </a:t>
            </a:r>
          </a:p>
          <a:p>
            <a:pPr marL="0" indent="0">
              <a:buNone/>
            </a:pPr>
            <a:endParaRPr lang="en-US" b="1" dirty="0">
              <a:solidFill>
                <a:schemeClr val="tx1"/>
              </a:solidFill>
            </a:endParaRPr>
          </a:p>
        </p:txBody>
      </p:sp>
    </p:spTree>
    <p:extLst>
      <p:ext uri="{BB962C8B-B14F-4D97-AF65-F5344CB8AC3E}">
        <p14:creationId xmlns:p14="http://schemas.microsoft.com/office/powerpoint/2010/main" val="318148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F591-E984-B4B0-1EB8-E2C034370320}"/>
              </a:ext>
            </a:extLst>
          </p:cNvPr>
          <p:cNvSpPr>
            <a:spLocks noGrp="1"/>
          </p:cNvSpPr>
          <p:nvPr>
            <p:ph type="title"/>
          </p:nvPr>
        </p:nvSpPr>
        <p:spPr>
          <a:xfrm>
            <a:off x="239712" y="-300568"/>
            <a:ext cx="8534400" cy="1507067"/>
          </a:xfrm>
        </p:spPr>
        <p:txBody>
          <a:bodyPr/>
          <a:lstStyle/>
          <a:p>
            <a:r>
              <a:rPr lang="en-US" dirty="0"/>
              <a:t>Open Space and Recreation </a:t>
            </a:r>
          </a:p>
        </p:txBody>
      </p:sp>
      <p:sp>
        <p:nvSpPr>
          <p:cNvPr id="3" name="Content Placeholder 2">
            <a:extLst>
              <a:ext uri="{FF2B5EF4-FFF2-40B4-BE49-F238E27FC236}">
                <a16:creationId xmlns:a16="http://schemas.microsoft.com/office/drawing/2014/main" id="{1710F1C6-1F56-F972-CFC8-4953C1CBF21F}"/>
              </a:ext>
            </a:extLst>
          </p:cNvPr>
          <p:cNvSpPr>
            <a:spLocks noGrp="1"/>
          </p:cNvSpPr>
          <p:nvPr>
            <p:ph idx="1"/>
          </p:nvPr>
        </p:nvSpPr>
        <p:spPr>
          <a:xfrm>
            <a:off x="239712" y="1130299"/>
            <a:ext cx="10972800" cy="4711701"/>
          </a:xfrm>
        </p:spPr>
        <p:txBody>
          <a:bodyPr>
            <a:normAutofit/>
          </a:bodyPr>
          <a:lstStyle/>
          <a:p>
            <a:pPr marL="0" indent="0">
              <a:buNone/>
            </a:pPr>
            <a:r>
              <a:rPr lang="en-US" b="1" dirty="0">
                <a:solidFill>
                  <a:schemeClr val="tx1"/>
                </a:solidFill>
              </a:rPr>
              <a:t> Goals (cont’d):</a:t>
            </a:r>
          </a:p>
          <a:p>
            <a:pPr marL="457200" indent="-457200">
              <a:buAutoNum type="arabicPeriod" startAt="7"/>
            </a:pPr>
            <a:r>
              <a:rPr lang="en-US" b="1" dirty="0">
                <a:solidFill>
                  <a:schemeClr val="tx1"/>
                </a:solidFill>
              </a:rPr>
              <a:t>Improve Climate Resiliency at Parks and Open Space </a:t>
            </a:r>
            <a:r>
              <a:rPr lang="en-US" dirty="0">
                <a:solidFill>
                  <a:schemeClr val="tx1"/>
                </a:solidFill>
              </a:rPr>
              <a:t>(Implement Seekonk’s MVP        plan, Coordinate Open Space and Recreation initiatives with the goals and  objectives of the MVP)</a:t>
            </a:r>
          </a:p>
          <a:p>
            <a:pPr marL="457200" indent="-457200">
              <a:buAutoNum type="arabicPeriod" startAt="7"/>
            </a:pPr>
            <a:r>
              <a:rPr lang="en-US" b="1" dirty="0">
                <a:solidFill>
                  <a:schemeClr val="tx1"/>
                </a:solidFill>
              </a:rPr>
              <a:t>Increase public awareness of open space and recreation amenities </a:t>
            </a:r>
            <a:r>
              <a:rPr lang="en-US" dirty="0">
                <a:solidFill>
                  <a:schemeClr val="tx1"/>
                </a:solidFill>
              </a:rPr>
              <a:t>(Improve town mapping and communication resources, Improve wayfinding and signage at Town </a:t>
            </a:r>
            <a:r>
              <a:rPr lang="en-US" dirty="0" err="1">
                <a:solidFill>
                  <a:schemeClr val="tx1"/>
                </a:solidFill>
              </a:rPr>
              <a:t>Facilties</a:t>
            </a:r>
            <a:r>
              <a:rPr lang="en-US" dirty="0">
                <a:solidFill>
                  <a:schemeClr val="tx1"/>
                </a:solidFill>
              </a:rPr>
              <a:t>)</a:t>
            </a:r>
          </a:p>
          <a:p>
            <a:pPr marL="457200" indent="-457200">
              <a:buAutoNum type="arabicPeriod" startAt="8"/>
            </a:pPr>
            <a:r>
              <a:rPr lang="en-US" b="1" dirty="0">
                <a:solidFill>
                  <a:schemeClr val="tx1"/>
                </a:solidFill>
              </a:rPr>
              <a:t>Establish Effective policies that Support Open Space Preservation and Recreation Activities </a:t>
            </a:r>
            <a:r>
              <a:rPr lang="en-US" dirty="0">
                <a:solidFill>
                  <a:schemeClr val="tx1"/>
                </a:solidFill>
              </a:rPr>
              <a:t>(Maintain a OS/ Rec Working Group, Dedicate adequate funding to support implementation,  Align public park and open space initiatives with other town planning efforts)   </a:t>
            </a:r>
          </a:p>
          <a:p>
            <a:pPr marL="0" indent="0">
              <a:buNone/>
            </a:pPr>
            <a:endParaRPr lang="en-US" b="1" dirty="0">
              <a:solidFill>
                <a:schemeClr val="tx1"/>
              </a:solidFill>
            </a:endParaRPr>
          </a:p>
        </p:txBody>
      </p:sp>
    </p:spTree>
    <p:extLst>
      <p:ext uri="{BB962C8B-B14F-4D97-AF65-F5344CB8AC3E}">
        <p14:creationId xmlns:p14="http://schemas.microsoft.com/office/powerpoint/2010/main" val="118353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2F591-E984-B4B0-1EB8-E2C034370320}"/>
              </a:ext>
            </a:extLst>
          </p:cNvPr>
          <p:cNvSpPr>
            <a:spLocks noGrp="1"/>
          </p:cNvSpPr>
          <p:nvPr>
            <p:ph type="title"/>
          </p:nvPr>
        </p:nvSpPr>
        <p:spPr>
          <a:xfrm>
            <a:off x="239712" y="-300568"/>
            <a:ext cx="8534400" cy="1507067"/>
          </a:xfrm>
        </p:spPr>
        <p:txBody>
          <a:bodyPr/>
          <a:lstStyle/>
          <a:p>
            <a:r>
              <a:rPr lang="en-US" dirty="0"/>
              <a:t> Economic Development </a:t>
            </a:r>
          </a:p>
        </p:txBody>
      </p:sp>
      <p:sp>
        <p:nvSpPr>
          <p:cNvPr id="3" name="Content Placeholder 2">
            <a:extLst>
              <a:ext uri="{FF2B5EF4-FFF2-40B4-BE49-F238E27FC236}">
                <a16:creationId xmlns:a16="http://schemas.microsoft.com/office/drawing/2014/main" id="{1710F1C6-1F56-F972-CFC8-4953C1CBF21F}"/>
              </a:ext>
            </a:extLst>
          </p:cNvPr>
          <p:cNvSpPr>
            <a:spLocks noGrp="1"/>
          </p:cNvSpPr>
          <p:nvPr>
            <p:ph idx="1"/>
          </p:nvPr>
        </p:nvSpPr>
        <p:spPr>
          <a:xfrm>
            <a:off x="239712" y="1032932"/>
            <a:ext cx="10972800" cy="5050367"/>
          </a:xfrm>
        </p:spPr>
        <p:txBody>
          <a:bodyPr>
            <a:normAutofit/>
          </a:bodyPr>
          <a:lstStyle/>
          <a:p>
            <a:pPr marL="0" indent="0">
              <a:buNone/>
            </a:pPr>
            <a:r>
              <a:rPr lang="en-US" b="1" dirty="0">
                <a:solidFill>
                  <a:schemeClr val="tx1"/>
                </a:solidFill>
              </a:rPr>
              <a:t> GOALS:</a:t>
            </a:r>
          </a:p>
          <a:p>
            <a:pPr marL="457200" indent="-457200">
              <a:buAutoNum type="arabicPeriod"/>
            </a:pPr>
            <a:r>
              <a:rPr lang="en-US" b="1" dirty="0">
                <a:solidFill>
                  <a:schemeClr val="tx1"/>
                </a:solidFill>
              </a:rPr>
              <a:t>Protect and Diversify Seekonk’s successful Route 6 retail corridor </a:t>
            </a:r>
            <a:r>
              <a:rPr lang="en-US" dirty="0">
                <a:solidFill>
                  <a:schemeClr val="tx1"/>
                </a:solidFill>
              </a:rPr>
              <a:t>(Create and maintain a vacant storefront database, conduct further parking studies to identify infill opportunities, Review similar efforts elsewhere, Support transformative development efforts)</a:t>
            </a:r>
          </a:p>
          <a:p>
            <a:pPr marL="457200" indent="-457200">
              <a:buAutoNum type="arabicPeriod"/>
            </a:pPr>
            <a:r>
              <a:rPr lang="en-US" b="1" dirty="0">
                <a:solidFill>
                  <a:schemeClr val="tx1"/>
                </a:solidFill>
              </a:rPr>
              <a:t>Pursue high value office park development in key locations in town </a:t>
            </a:r>
            <a:r>
              <a:rPr lang="en-US" dirty="0">
                <a:solidFill>
                  <a:schemeClr val="tx1"/>
                </a:solidFill>
              </a:rPr>
              <a:t>(Consider Chap 43D expediated permitting, expand reinvestment toolbox by expanding TIF or other incentive programs, Investigate waste water opportunities along the route 6 corridor)</a:t>
            </a:r>
          </a:p>
          <a:p>
            <a:pPr marL="457200" indent="-457200">
              <a:buAutoNum type="arabicPeriod"/>
            </a:pPr>
            <a:r>
              <a:rPr lang="en-US" b="1" dirty="0">
                <a:solidFill>
                  <a:schemeClr val="tx1"/>
                </a:solidFill>
              </a:rPr>
              <a:t>Encourage mixed use development in Luther’s Corners and Baker’s Corners </a:t>
            </a:r>
            <a:r>
              <a:rPr lang="en-US" dirty="0">
                <a:solidFill>
                  <a:schemeClr val="tx1"/>
                </a:solidFill>
              </a:rPr>
              <a:t>(Investigate state funding for streetscape improvements, review mixed use zoning support transformative redevelopment at the Attleboro Dyeworks Site)   </a:t>
            </a:r>
          </a:p>
          <a:p>
            <a:pPr marL="0" indent="0">
              <a:buNone/>
            </a:pPr>
            <a:endParaRPr lang="en-US" b="1" dirty="0">
              <a:solidFill>
                <a:schemeClr val="tx1"/>
              </a:solidFill>
            </a:endParaRPr>
          </a:p>
        </p:txBody>
      </p:sp>
    </p:spTree>
    <p:extLst>
      <p:ext uri="{BB962C8B-B14F-4D97-AF65-F5344CB8AC3E}">
        <p14:creationId xmlns:p14="http://schemas.microsoft.com/office/powerpoint/2010/main" val="190473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168</TotalTime>
  <Words>1299</Words>
  <Application>Microsoft Office PowerPoint</Application>
  <PresentationFormat>Widescreen</PresentationFormat>
  <Paragraphs>162</Paragraphs>
  <Slides>13</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Calibri</vt:lpstr>
      <vt:lpstr>Calibri Light</vt:lpstr>
      <vt:lpstr>Century Gothic</vt:lpstr>
      <vt:lpstr>Times New Roman</vt:lpstr>
      <vt:lpstr>Wingdings 3</vt:lpstr>
      <vt:lpstr>Office Theme</vt:lpstr>
      <vt:lpstr>Slice</vt:lpstr>
      <vt:lpstr>TOWN OF SEEKONK DRAFT MASTER PLAN PUBLIC FORUM  </vt:lpstr>
      <vt:lpstr>What is a Master Plan?</vt:lpstr>
      <vt:lpstr>Why do we HAVE A Master Plan?</vt:lpstr>
      <vt:lpstr> </vt:lpstr>
      <vt:lpstr> </vt:lpstr>
      <vt:lpstr> </vt:lpstr>
      <vt:lpstr>Open Space and Recreation </vt:lpstr>
      <vt:lpstr>Open Space and Recreation </vt:lpstr>
      <vt:lpstr> Economic Development </vt:lpstr>
      <vt:lpstr> LAND USE  </vt:lpstr>
      <vt:lpstr> service and facilities </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OF SEEKONK DRAFT MASTER PLAN PUBLIC FORUM</dc:title>
  <dc:creator>John Aubin</dc:creator>
  <cp:lastModifiedBy>John Aubin</cp:lastModifiedBy>
  <cp:revision>2</cp:revision>
  <cp:lastPrinted>2022-06-07T19:38:06Z</cp:lastPrinted>
  <dcterms:created xsi:type="dcterms:W3CDTF">2022-06-07T18:55:25Z</dcterms:created>
  <dcterms:modified xsi:type="dcterms:W3CDTF">2022-06-08T13:09:21Z</dcterms:modified>
</cp:coreProperties>
</file>