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664" r:id="rId2"/>
    <p:sldId id="256" r:id="rId3"/>
    <p:sldId id="658" r:id="rId4"/>
    <p:sldId id="257" r:id="rId5"/>
    <p:sldId id="677" r:id="rId6"/>
    <p:sldId id="692" r:id="rId7"/>
    <p:sldId id="678" r:id="rId8"/>
    <p:sldId id="264" r:id="rId9"/>
    <p:sldId id="661" r:id="rId10"/>
    <p:sldId id="681" r:id="rId11"/>
    <p:sldId id="663" r:id="rId12"/>
    <p:sldId id="674" r:id="rId13"/>
    <p:sldId id="666" r:id="rId14"/>
    <p:sldId id="669" r:id="rId15"/>
    <p:sldId id="299" r:id="rId16"/>
    <p:sldId id="665" r:id="rId17"/>
    <p:sldId id="296" r:id="rId18"/>
    <p:sldId id="689" r:id="rId19"/>
    <p:sldId id="298" r:id="rId20"/>
    <p:sldId id="672" r:id="rId21"/>
    <p:sldId id="703" r:id="rId22"/>
    <p:sldId id="670" r:id="rId23"/>
    <p:sldId id="702" r:id="rId2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2" pos="144" userDrawn="1">
          <p15:clr>
            <a:srgbClr val="A4A3A4"/>
          </p15:clr>
        </p15:guide>
        <p15:guide id="3" pos="2736" userDrawn="1">
          <p15:clr>
            <a:srgbClr val="A4A3A4"/>
          </p15:clr>
        </p15:guide>
        <p15:guide id="6" orient="horz" pos="4176" userDrawn="1">
          <p15:clr>
            <a:srgbClr val="A4A3A4"/>
          </p15:clr>
        </p15:guide>
        <p15:guide id="7" pos="4704" userDrawn="1">
          <p15:clr>
            <a:srgbClr val="A4A3A4"/>
          </p15:clr>
        </p15:guide>
        <p15:guide id="8" pos="3696" userDrawn="1">
          <p15:clr>
            <a:srgbClr val="A4A3A4"/>
          </p15:clr>
        </p15:guide>
        <p15:guide id="9" orient="horz" pos="2160" userDrawn="1">
          <p15:clr>
            <a:srgbClr val="A4A3A4"/>
          </p15:clr>
        </p15:guide>
        <p15:guide id="10" orient="horz" pos="432" userDrawn="1">
          <p15:clr>
            <a:srgbClr val="A4A3A4"/>
          </p15:clr>
        </p15:guide>
        <p15:guide id="12" orient="horz" pos="288" userDrawn="1">
          <p15:clr>
            <a:srgbClr val="A4A3A4"/>
          </p15:clr>
        </p15:guide>
        <p15:guide id="13" orient="horz" pos="2736" userDrawn="1">
          <p15:clr>
            <a:srgbClr val="A4A3A4"/>
          </p15:clr>
        </p15:guide>
        <p15:guide id="14" pos="1392" userDrawn="1">
          <p15:clr>
            <a:srgbClr val="A4A3A4"/>
          </p15:clr>
        </p15:guide>
        <p15:guide id="15" orient="horz" pos="1584" userDrawn="1">
          <p15:clr>
            <a:srgbClr val="A4A3A4"/>
          </p15:clr>
        </p15:guide>
        <p15:guide id="16" orient="horz" pos="2064" userDrawn="1">
          <p15:clr>
            <a:srgbClr val="A4A3A4"/>
          </p15:clr>
        </p15:guide>
        <p15:guide id="17" orient="horz" pos="2256" userDrawn="1">
          <p15:clr>
            <a:srgbClr val="A4A3A4"/>
          </p15:clr>
        </p15:guide>
        <p15:guide id="18" pos="25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349DF2"/>
    <a:srgbClr val="1CB0A4"/>
    <a:srgbClr val="EC892E"/>
    <a:srgbClr val="AE2279"/>
    <a:srgbClr val="FEEDD6"/>
    <a:srgbClr val="FEE0B8"/>
    <a:srgbClr val="FDAE49"/>
    <a:srgbClr val="D8E6B8"/>
    <a:srgbClr val="9EC0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84" autoAdjust="0"/>
    <p:restoredTop sz="96110" autoAdjust="0"/>
  </p:normalViewPr>
  <p:slideViewPr>
    <p:cSldViewPr showGuides="1">
      <p:cViewPr varScale="1">
        <p:scale>
          <a:sx n="114" d="100"/>
          <a:sy n="114" d="100"/>
        </p:scale>
        <p:origin x="1398" y="114"/>
      </p:cViewPr>
      <p:guideLst>
        <p:guide pos="144"/>
        <p:guide pos="2736"/>
        <p:guide orient="horz" pos="4176"/>
        <p:guide pos="4704"/>
        <p:guide pos="3696"/>
        <p:guide orient="horz" pos="2160"/>
        <p:guide orient="horz" pos="432"/>
        <p:guide orient="horz" pos="288"/>
        <p:guide orient="horz" pos="2736"/>
        <p:guide pos="1392"/>
        <p:guide orient="horz" pos="1584"/>
        <p:guide orient="horz" pos="2064"/>
        <p:guide orient="horz" pos="2256"/>
        <p:guide pos="2544"/>
      </p:guideLst>
    </p:cSldViewPr>
  </p:slid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92F28-70EC-4349-B686-B8A4603A18C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A65B9F00-03F7-490A-80D8-600D2903DE5B}">
      <dgm:prSet phldrT="[Text]" custT="1"/>
      <dgm:spPr>
        <a:solidFill>
          <a:schemeClr val="accent2">
            <a:lumMod val="20000"/>
            <a:lumOff val="80000"/>
          </a:schemeClr>
        </a:solidFill>
        <a:ln>
          <a:solidFill>
            <a:schemeClr val="tx1">
              <a:lumMod val="50000"/>
              <a:lumOff val="50000"/>
            </a:schemeClr>
          </a:solidFill>
        </a:ln>
      </dgm:spPr>
      <dgm:t>
        <a:bodyPr/>
        <a:lstStyle/>
        <a:p>
          <a:r>
            <a:rPr lang="en-US" sz="1400" dirty="0">
              <a:solidFill>
                <a:schemeClr val="tx1"/>
              </a:solidFill>
              <a:latin typeface="+mn-lt"/>
            </a:rPr>
            <a:t>Regulatory Changes</a:t>
          </a:r>
        </a:p>
      </dgm:t>
    </dgm:pt>
    <dgm:pt modelId="{6A10A4AB-4BDC-4497-8DC9-FD7AEAC651AC}" type="parTrans" cxnId="{EA1B9DBE-8923-4B73-8D5D-567E1FB0F768}">
      <dgm:prSet/>
      <dgm:spPr>
        <a:ln>
          <a:solidFill>
            <a:schemeClr val="tx1">
              <a:lumMod val="75000"/>
              <a:lumOff val="25000"/>
            </a:schemeClr>
          </a:solidFill>
        </a:ln>
      </dgm:spPr>
      <dgm:t>
        <a:bodyPr/>
        <a:lstStyle/>
        <a:p>
          <a:endParaRPr lang="en-US">
            <a:latin typeface="+mn-lt"/>
          </a:endParaRPr>
        </a:p>
      </dgm:t>
    </dgm:pt>
    <dgm:pt modelId="{24E4142D-AC59-4D5A-B4CC-58767D2305A8}" type="sibTrans" cxnId="{EA1B9DBE-8923-4B73-8D5D-567E1FB0F768}">
      <dgm:prSet/>
      <dgm:spPr/>
      <dgm:t>
        <a:bodyPr/>
        <a:lstStyle/>
        <a:p>
          <a:endParaRPr lang="en-US">
            <a:latin typeface="+mn-lt"/>
          </a:endParaRPr>
        </a:p>
      </dgm:t>
    </dgm:pt>
    <dgm:pt modelId="{7FDD0E59-86A6-4B77-B3B7-E7D407659B90}">
      <dgm:prSet phldrT="[Text]" custT="1"/>
      <dgm:spPr>
        <a:solidFill>
          <a:schemeClr val="accent2">
            <a:lumMod val="20000"/>
            <a:lumOff val="80000"/>
          </a:schemeClr>
        </a:solidFill>
        <a:ln>
          <a:solidFill>
            <a:schemeClr val="tx1">
              <a:lumMod val="50000"/>
              <a:lumOff val="50000"/>
            </a:schemeClr>
          </a:solidFill>
        </a:ln>
      </dgm:spPr>
      <dgm:t>
        <a:bodyPr/>
        <a:lstStyle/>
        <a:p>
          <a:r>
            <a:rPr lang="en-US" sz="1400" dirty="0">
              <a:solidFill>
                <a:schemeClr val="tx1"/>
              </a:solidFill>
              <a:latin typeface="+mn-lt"/>
            </a:rPr>
            <a:t>No Regulatory Changes</a:t>
          </a:r>
        </a:p>
      </dgm:t>
    </dgm:pt>
    <dgm:pt modelId="{AA285E55-46D1-4259-9879-1C95FB1E87A5}" type="parTrans" cxnId="{CFEF5FB0-8FFC-41B2-9525-C99A0CCCF2C1}">
      <dgm:prSet/>
      <dgm:spPr>
        <a:ln>
          <a:solidFill>
            <a:schemeClr val="tx1">
              <a:lumMod val="75000"/>
              <a:lumOff val="25000"/>
            </a:schemeClr>
          </a:solidFill>
        </a:ln>
      </dgm:spPr>
      <dgm:t>
        <a:bodyPr/>
        <a:lstStyle/>
        <a:p>
          <a:endParaRPr lang="en-US">
            <a:latin typeface="+mn-lt"/>
          </a:endParaRPr>
        </a:p>
      </dgm:t>
    </dgm:pt>
    <dgm:pt modelId="{2DE7925E-2714-464F-A070-C15708CFE7AF}" type="sibTrans" cxnId="{CFEF5FB0-8FFC-41B2-9525-C99A0CCCF2C1}">
      <dgm:prSet/>
      <dgm:spPr/>
      <dgm:t>
        <a:bodyPr/>
        <a:lstStyle/>
        <a:p>
          <a:endParaRPr lang="en-US">
            <a:latin typeface="+mn-lt"/>
          </a:endParaRPr>
        </a:p>
      </dgm:t>
    </dgm:pt>
    <dgm:pt modelId="{FB3B5B8F-C7B4-40AD-8474-EA2424BEAE6A}">
      <dgm:prSet phldrT="[Text]" custT="1"/>
      <dgm:spPr>
        <a:solidFill>
          <a:schemeClr val="accent2">
            <a:lumMod val="20000"/>
            <a:lumOff val="80000"/>
          </a:schemeClr>
        </a:solidFill>
        <a:ln>
          <a:solidFill>
            <a:schemeClr val="tx1">
              <a:lumMod val="50000"/>
              <a:lumOff val="50000"/>
            </a:schemeClr>
          </a:solidFill>
        </a:ln>
      </dgm:spPr>
      <dgm:t>
        <a:bodyPr/>
        <a:lstStyle/>
        <a:p>
          <a:r>
            <a:rPr lang="en-US" sz="1400" dirty="0">
              <a:solidFill>
                <a:schemeClr val="tx1"/>
              </a:solidFill>
              <a:latin typeface="+mn-lt"/>
            </a:rPr>
            <a:t>Industrial Use</a:t>
          </a:r>
        </a:p>
      </dgm:t>
    </dgm:pt>
    <dgm:pt modelId="{0B8823A6-36C8-472C-AECA-A22FEDFBDEC4}" type="parTrans" cxnId="{F33BC4EE-4382-4F1D-AF9F-E5F35D69623A}">
      <dgm:prSet/>
      <dgm:spPr>
        <a:ln>
          <a:solidFill>
            <a:schemeClr val="tx1">
              <a:lumMod val="75000"/>
              <a:lumOff val="25000"/>
            </a:schemeClr>
          </a:solidFill>
        </a:ln>
      </dgm:spPr>
      <dgm:t>
        <a:bodyPr/>
        <a:lstStyle/>
        <a:p>
          <a:endParaRPr lang="en-US">
            <a:latin typeface="+mn-lt"/>
          </a:endParaRPr>
        </a:p>
      </dgm:t>
    </dgm:pt>
    <dgm:pt modelId="{723F458D-7731-40BD-A47D-11AEAB9282E4}" type="sibTrans" cxnId="{F33BC4EE-4382-4F1D-AF9F-E5F35D69623A}">
      <dgm:prSet/>
      <dgm:spPr/>
      <dgm:t>
        <a:bodyPr/>
        <a:lstStyle/>
        <a:p>
          <a:endParaRPr lang="en-US">
            <a:latin typeface="+mn-lt"/>
          </a:endParaRPr>
        </a:p>
      </dgm:t>
    </dgm:pt>
    <dgm:pt modelId="{9D704076-E58E-4905-92B3-417ECB6A5476}">
      <dgm:prSet phldrT="[Text]" custT="1"/>
      <dgm:spPr>
        <a:solidFill>
          <a:schemeClr val="accent2">
            <a:lumMod val="20000"/>
            <a:lumOff val="80000"/>
          </a:schemeClr>
        </a:solidFill>
        <a:ln>
          <a:solidFill>
            <a:schemeClr val="tx1">
              <a:lumMod val="50000"/>
              <a:lumOff val="50000"/>
            </a:schemeClr>
          </a:solidFill>
        </a:ln>
      </dgm:spPr>
      <dgm:t>
        <a:bodyPr/>
        <a:lstStyle/>
        <a:p>
          <a:r>
            <a:rPr lang="en-US" sz="1400" dirty="0">
              <a:solidFill>
                <a:schemeClr val="tx1"/>
              </a:solidFill>
              <a:latin typeface="+mn-lt"/>
            </a:rPr>
            <a:t>Real Estate &amp; Market Feasibility</a:t>
          </a:r>
        </a:p>
      </dgm:t>
    </dgm:pt>
    <dgm:pt modelId="{AF3A30E8-E4BC-4667-86D8-DC05FA4B51AB}" type="parTrans" cxnId="{AA731071-87DA-46EF-9EC5-9E57E25170F4}">
      <dgm:prSet/>
      <dgm:spPr>
        <a:ln>
          <a:solidFill>
            <a:schemeClr val="tx1">
              <a:lumMod val="75000"/>
              <a:lumOff val="25000"/>
            </a:schemeClr>
          </a:solidFill>
        </a:ln>
      </dgm:spPr>
      <dgm:t>
        <a:bodyPr/>
        <a:lstStyle/>
        <a:p>
          <a:endParaRPr lang="en-US">
            <a:latin typeface="+mn-lt"/>
          </a:endParaRPr>
        </a:p>
      </dgm:t>
    </dgm:pt>
    <dgm:pt modelId="{B977A0BA-178B-48A6-B5FD-6A2CBB451D7C}" type="sibTrans" cxnId="{AA731071-87DA-46EF-9EC5-9E57E25170F4}">
      <dgm:prSet/>
      <dgm:spPr/>
      <dgm:t>
        <a:bodyPr/>
        <a:lstStyle/>
        <a:p>
          <a:endParaRPr lang="en-US">
            <a:latin typeface="+mn-lt"/>
          </a:endParaRPr>
        </a:p>
      </dgm:t>
    </dgm:pt>
    <dgm:pt modelId="{7CFA70B9-49B7-4147-9D69-965459CB6850}">
      <dgm:prSet custT="1"/>
      <dgm:spPr>
        <a:solidFill>
          <a:schemeClr val="accent2">
            <a:lumMod val="20000"/>
            <a:lumOff val="80000"/>
          </a:schemeClr>
        </a:solidFill>
        <a:ln>
          <a:solidFill>
            <a:schemeClr val="tx1">
              <a:lumMod val="50000"/>
              <a:lumOff val="50000"/>
            </a:schemeClr>
          </a:solidFill>
        </a:ln>
      </dgm:spPr>
      <dgm:t>
        <a:bodyPr/>
        <a:lstStyle/>
        <a:p>
          <a:pPr>
            <a:lnSpc>
              <a:spcPct val="100000"/>
            </a:lnSpc>
            <a:spcAft>
              <a:spcPts val="0"/>
            </a:spcAft>
          </a:pPr>
          <a:r>
            <a:rPr lang="en-US" sz="1400" dirty="0">
              <a:solidFill>
                <a:schemeClr val="tx1"/>
              </a:solidFill>
              <a:latin typeface="+mn-lt"/>
            </a:rPr>
            <a:t>Allow for Flexibility </a:t>
          </a:r>
        </a:p>
        <a:p>
          <a:pPr>
            <a:lnSpc>
              <a:spcPct val="100000"/>
            </a:lnSpc>
            <a:spcAft>
              <a:spcPts val="0"/>
            </a:spcAft>
          </a:pPr>
          <a:r>
            <a:rPr lang="en-US" sz="1100" dirty="0">
              <a:solidFill>
                <a:schemeClr val="tx1"/>
              </a:solidFill>
              <a:latin typeface="+mn-lt"/>
            </a:rPr>
            <a:t>(housing, mixed use, industrial)</a:t>
          </a:r>
          <a:endParaRPr lang="en-US" sz="1400" dirty="0">
            <a:solidFill>
              <a:schemeClr val="tx1"/>
            </a:solidFill>
            <a:latin typeface="+mn-lt"/>
          </a:endParaRPr>
        </a:p>
      </dgm:t>
    </dgm:pt>
    <dgm:pt modelId="{A9873166-D75D-4555-ABA3-4658E05CBD8D}" type="parTrans" cxnId="{9541D089-20EA-4E49-BF45-9FA5CD97D76F}">
      <dgm:prSet/>
      <dgm:spPr>
        <a:ln>
          <a:solidFill>
            <a:schemeClr val="tx1">
              <a:lumMod val="75000"/>
              <a:lumOff val="25000"/>
            </a:schemeClr>
          </a:solidFill>
        </a:ln>
      </dgm:spPr>
      <dgm:t>
        <a:bodyPr/>
        <a:lstStyle/>
        <a:p>
          <a:endParaRPr lang="en-US">
            <a:latin typeface="+mn-lt"/>
          </a:endParaRPr>
        </a:p>
      </dgm:t>
    </dgm:pt>
    <dgm:pt modelId="{E5C3E742-BA10-42BD-833F-8DE2A3641B54}" type="sibTrans" cxnId="{9541D089-20EA-4E49-BF45-9FA5CD97D76F}">
      <dgm:prSet/>
      <dgm:spPr/>
      <dgm:t>
        <a:bodyPr/>
        <a:lstStyle/>
        <a:p>
          <a:endParaRPr lang="en-US">
            <a:latin typeface="+mn-lt"/>
          </a:endParaRPr>
        </a:p>
      </dgm:t>
    </dgm:pt>
    <dgm:pt modelId="{37085CD5-E694-4A6C-B3EF-1A7200917076}">
      <dgm:prSet custT="1"/>
      <dgm:spPr>
        <a:solidFill>
          <a:schemeClr val="accent2">
            <a:lumMod val="60000"/>
            <a:lumOff val="40000"/>
          </a:schemeClr>
        </a:solidFill>
        <a:ln>
          <a:solidFill>
            <a:schemeClr val="tx1">
              <a:lumMod val="50000"/>
              <a:lumOff val="50000"/>
            </a:schemeClr>
          </a:solidFill>
        </a:ln>
      </dgm:spPr>
      <dgm:t>
        <a:bodyPr/>
        <a:lstStyle/>
        <a:p>
          <a:r>
            <a:rPr lang="en-US" sz="1400" b="1" dirty="0">
              <a:solidFill>
                <a:schemeClr val="tx1"/>
              </a:solidFill>
              <a:latin typeface="+mn-lt"/>
            </a:rPr>
            <a:t>Site Concept Studies</a:t>
          </a:r>
        </a:p>
      </dgm:t>
    </dgm:pt>
    <dgm:pt modelId="{752D9C5F-91BD-497E-9C51-BFFA5A2DA267}" type="parTrans" cxnId="{75A756AB-D909-465A-BD31-340054771BAF}">
      <dgm:prSet/>
      <dgm:spPr/>
      <dgm:t>
        <a:bodyPr/>
        <a:lstStyle/>
        <a:p>
          <a:endParaRPr lang="en-US">
            <a:latin typeface="+mn-lt"/>
          </a:endParaRPr>
        </a:p>
      </dgm:t>
    </dgm:pt>
    <dgm:pt modelId="{B918F513-1ADE-4C1D-97FE-354D6FF65374}" type="sibTrans" cxnId="{75A756AB-D909-465A-BD31-340054771BAF}">
      <dgm:prSet/>
      <dgm:spPr/>
      <dgm:t>
        <a:bodyPr/>
        <a:lstStyle/>
        <a:p>
          <a:endParaRPr lang="en-US">
            <a:latin typeface="+mn-lt"/>
          </a:endParaRPr>
        </a:p>
      </dgm:t>
    </dgm:pt>
    <dgm:pt modelId="{D643BEDD-840D-43D8-98A3-992F7CFB98A4}">
      <dgm:prSet custT="1"/>
      <dgm:spPr>
        <a:solidFill>
          <a:schemeClr val="accent2">
            <a:lumMod val="20000"/>
            <a:lumOff val="80000"/>
          </a:schemeClr>
        </a:solidFill>
        <a:ln>
          <a:solidFill>
            <a:schemeClr val="tx1">
              <a:lumMod val="50000"/>
              <a:lumOff val="50000"/>
            </a:schemeClr>
          </a:solidFill>
        </a:ln>
      </dgm:spPr>
      <dgm:t>
        <a:bodyPr/>
        <a:lstStyle/>
        <a:p>
          <a:r>
            <a:rPr lang="en-US" sz="1400" dirty="0">
              <a:solidFill>
                <a:schemeClr val="tx1"/>
              </a:solidFill>
              <a:latin typeface="+mn-lt"/>
            </a:rPr>
            <a:t>Establish Site Design Guidelines for RFP</a:t>
          </a:r>
        </a:p>
      </dgm:t>
    </dgm:pt>
    <dgm:pt modelId="{85DA32A6-7142-4655-9926-AF8F59381358}" type="parTrans" cxnId="{21E5DD8E-FE79-4C27-8FB5-A6D2EC4F691B}">
      <dgm:prSet/>
      <dgm:spPr>
        <a:ln>
          <a:solidFill>
            <a:schemeClr val="tx1">
              <a:lumMod val="75000"/>
              <a:lumOff val="25000"/>
            </a:schemeClr>
          </a:solidFill>
        </a:ln>
      </dgm:spPr>
      <dgm:t>
        <a:bodyPr/>
        <a:lstStyle/>
        <a:p>
          <a:endParaRPr lang="en-US">
            <a:latin typeface="+mn-lt"/>
          </a:endParaRPr>
        </a:p>
      </dgm:t>
    </dgm:pt>
    <dgm:pt modelId="{4C52A0E2-D938-458E-AD78-27DEF7378850}" type="sibTrans" cxnId="{21E5DD8E-FE79-4C27-8FB5-A6D2EC4F691B}">
      <dgm:prSet/>
      <dgm:spPr/>
      <dgm:t>
        <a:bodyPr/>
        <a:lstStyle/>
        <a:p>
          <a:endParaRPr lang="en-US">
            <a:latin typeface="+mn-lt"/>
          </a:endParaRPr>
        </a:p>
      </dgm:t>
    </dgm:pt>
    <dgm:pt modelId="{6E839D04-D24D-4C95-9532-7586B3D33329}">
      <dgm:prSet custT="1"/>
      <dgm:spPr>
        <a:solidFill>
          <a:srgbClr val="ED7D31">
            <a:lumMod val="20000"/>
            <a:lumOff val="80000"/>
          </a:srgbClr>
        </a:solidFill>
        <a:ln w="12700" cap="flat" cmpd="sng" algn="ctr">
          <a:solidFill>
            <a:prstClr val="black">
              <a:lumMod val="50000"/>
              <a:lumOff val="50000"/>
            </a:prstClr>
          </a:solidFill>
          <a:prstDash val="solid"/>
          <a:miter lim="800000"/>
        </a:ln>
        <a:effectLst/>
      </dgm:spPr>
      <dgm:t>
        <a:bodyPr spcFirstLastPara="0" vert="horz" wrap="square" lIns="8890" tIns="8890" rIns="8890" bIns="8890" numCol="1" spcCol="1270" anchor="ctr" anchorCtr="0"/>
        <a:lstStyle/>
        <a:p>
          <a:pPr marL="0" lvl="0" indent="0" algn="ctr" defTabSz="622300">
            <a:lnSpc>
              <a:spcPct val="90000"/>
            </a:lnSpc>
            <a:spcBef>
              <a:spcPct val="0"/>
            </a:spcBef>
            <a:spcAft>
              <a:spcPct val="35000"/>
            </a:spcAft>
            <a:buNone/>
          </a:pPr>
          <a:r>
            <a:rPr lang="en-US" sz="1400" kern="1200" dirty="0">
              <a:solidFill>
                <a:prstClr val="black"/>
              </a:solidFill>
              <a:latin typeface="+mn-lt"/>
              <a:ea typeface="+mn-ea"/>
              <a:cs typeface="+mn-cs"/>
            </a:rPr>
            <a:t>Sewage Options</a:t>
          </a:r>
        </a:p>
      </dgm:t>
    </dgm:pt>
    <dgm:pt modelId="{5FD6E62E-B372-4E8E-AD05-1F295FCD960A}" type="parTrans" cxnId="{4C1E903F-27FF-4746-9B8B-A2D66C227659}">
      <dgm:prSet/>
      <dgm:spPr>
        <a:ln>
          <a:solidFill>
            <a:schemeClr val="tx1">
              <a:lumMod val="75000"/>
              <a:lumOff val="25000"/>
            </a:schemeClr>
          </a:solidFill>
        </a:ln>
      </dgm:spPr>
      <dgm:t>
        <a:bodyPr/>
        <a:lstStyle/>
        <a:p>
          <a:endParaRPr lang="en-US">
            <a:latin typeface="+mn-lt"/>
          </a:endParaRPr>
        </a:p>
      </dgm:t>
    </dgm:pt>
    <dgm:pt modelId="{C8ECE938-F1AB-4144-B4C3-DD32D9786A7E}" type="sibTrans" cxnId="{4C1E903F-27FF-4746-9B8B-A2D66C227659}">
      <dgm:prSet/>
      <dgm:spPr/>
      <dgm:t>
        <a:bodyPr/>
        <a:lstStyle/>
        <a:p>
          <a:endParaRPr lang="en-US">
            <a:latin typeface="+mn-lt"/>
          </a:endParaRPr>
        </a:p>
      </dgm:t>
    </dgm:pt>
    <dgm:pt modelId="{0A56D95C-23BD-4CF9-A6B2-825D8C795767}" type="pres">
      <dgm:prSet presAssocID="{58592F28-70EC-4349-B686-B8A4603A18C4}" presName="diagram" presStyleCnt="0">
        <dgm:presLayoutVars>
          <dgm:chPref val="1"/>
          <dgm:dir/>
          <dgm:animOne val="branch"/>
          <dgm:animLvl val="lvl"/>
          <dgm:resizeHandles val="exact"/>
        </dgm:presLayoutVars>
      </dgm:prSet>
      <dgm:spPr/>
    </dgm:pt>
    <dgm:pt modelId="{8E9350A4-8196-4D9D-AA7A-370CB6843F09}" type="pres">
      <dgm:prSet presAssocID="{37085CD5-E694-4A6C-B3EF-1A7200917076}" presName="root1" presStyleCnt="0"/>
      <dgm:spPr/>
    </dgm:pt>
    <dgm:pt modelId="{F81B039E-E5EC-46FB-AADF-446053AD554D}" type="pres">
      <dgm:prSet presAssocID="{37085CD5-E694-4A6C-B3EF-1A7200917076}" presName="LevelOneTextNode" presStyleLbl="node0" presStyleIdx="0" presStyleCnt="1" custScaleY="94408" custLinFactNeighborX="2305" custLinFactNeighborY="-27157">
        <dgm:presLayoutVars>
          <dgm:chPref val="3"/>
        </dgm:presLayoutVars>
      </dgm:prSet>
      <dgm:spPr/>
    </dgm:pt>
    <dgm:pt modelId="{3E5AECE1-50F5-4363-B29C-E7B50E9230DA}" type="pres">
      <dgm:prSet presAssocID="{37085CD5-E694-4A6C-B3EF-1A7200917076}" presName="level2hierChild" presStyleCnt="0"/>
      <dgm:spPr/>
    </dgm:pt>
    <dgm:pt modelId="{B31A41DF-7EAA-4F2F-9261-3514A11FBD09}" type="pres">
      <dgm:prSet presAssocID="{AF3A30E8-E4BC-4667-86D8-DC05FA4B51AB}" presName="conn2-1" presStyleLbl="parChTrans1D2" presStyleIdx="0" presStyleCnt="3"/>
      <dgm:spPr/>
    </dgm:pt>
    <dgm:pt modelId="{649CE62F-37AC-45DB-B6A2-F5CD18BABD9A}" type="pres">
      <dgm:prSet presAssocID="{AF3A30E8-E4BC-4667-86D8-DC05FA4B51AB}" presName="connTx" presStyleLbl="parChTrans1D2" presStyleIdx="0" presStyleCnt="3"/>
      <dgm:spPr/>
    </dgm:pt>
    <dgm:pt modelId="{A2CFC130-8588-441B-AF75-015EA924B841}" type="pres">
      <dgm:prSet presAssocID="{9D704076-E58E-4905-92B3-417ECB6A5476}" presName="root2" presStyleCnt="0"/>
      <dgm:spPr/>
    </dgm:pt>
    <dgm:pt modelId="{A2132882-8E76-4746-8C60-DA2D8994F2AE}" type="pres">
      <dgm:prSet presAssocID="{9D704076-E58E-4905-92B3-417ECB6A5476}" presName="LevelTwoTextNode" presStyleLbl="node2" presStyleIdx="0" presStyleCnt="3" custScaleY="93628" custLinFactNeighborX="7896" custLinFactNeighborY="81926">
        <dgm:presLayoutVars>
          <dgm:chPref val="3"/>
        </dgm:presLayoutVars>
      </dgm:prSet>
      <dgm:spPr/>
    </dgm:pt>
    <dgm:pt modelId="{66C83CDC-9785-4052-83AC-582A652ADAE5}" type="pres">
      <dgm:prSet presAssocID="{9D704076-E58E-4905-92B3-417ECB6A5476}" presName="level3hierChild" presStyleCnt="0"/>
      <dgm:spPr/>
    </dgm:pt>
    <dgm:pt modelId="{E9410A61-14D3-4ABE-A573-C1AC1B72FC1E}" type="pres">
      <dgm:prSet presAssocID="{6A10A4AB-4BDC-4497-8DC9-FD7AEAC651AC}" presName="conn2-1" presStyleLbl="parChTrans1D3" presStyleIdx="0" presStyleCnt="2"/>
      <dgm:spPr/>
    </dgm:pt>
    <dgm:pt modelId="{DA5B8056-F421-4635-AB49-B063A47ED0D2}" type="pres">
      <dgm:prSet presAssocID="{6A10A4AB-4BDC-4497-8DC9-FD7AEAC651AC}" presName="connTx" presStyleLbl="parChTrans1D3" presStyleIdx="0" presStyleCnt="2"/>
      <dgm:spPr/>
    </dgm:pt>
    <dgm:pt modelId="{103253A0-5753-456A-AB2E-058BD86DEAD6}" type="pres">
      <dgm:prSet presAssocID="{A65B9F00-03F7-490A-80D8-600D2903DE5B}" presName="root2" presStyleCnt="0"/>
      <dgm:spPr/>
    </dgm:pt>
    <dgm:pt modelId="{C9193722-6450-4885-8200-E45B73B523CD}" type="pres">
      <dgm:prSet presAssocID="{A65B9F00-03F7-490A-80D8-600D2903DE5B}" presName="LevelTwoTextNode" presStyleLbl="node3" presStyleIdx="0" presStyleCnt="2" custScaleY="93628" custLinFactNeighborX="600" custLinFactNeighborY="67101">
        <dgm:presLayoutVars>
          <dgm:chPref val="3"/>
        </dgm:presLayoutVars>
      </dgm:prSet>
      <dgm:spPr/>
    </dgm:pt>
    <dgm:pt modelId="{393FEDCC-8BD2-4823-9925-372D45179C26}" type="pres">
      <dgm:prSet presAssocID="{A65B9F00-03F7-490A-80D8-600D2903DE5B}" presName="level3hierChild" presStyleCnt="0"/>
      <dgm:spPr/>
    </dgm:pt>
    <dgm:pt modelId="{180FB3B1-5BC6-44A1-A821-927F8EE2D700}" type="pres">
      <dgm:prSet presAssocID="{A9873166-D75D-4555-ABA3-4658E05CBD8D}" presName="conn2-1" presStyleLbl="parChTrans1D4" presStyleIdx="0" presStyleCnt="2"/>
      <dgm:spPr/>
    </dgm:pt>
    <dgm:pt modelId="{CC2FC51C-51A6-4650-9988-C7E5FBCCB7E9}" type="pres">
      <dgm:prSet presAssocID="{A9873166-D75D-4555-ABA3-4658E05CBD8D}" presName="connTx" presStyleLbl="parChTrans1D4" presStyleIdx="0" presStyleCnt="2"/>
      <dgm:spPr/>
    </dgm:pt>
    <dgm:pt modelId="{8F1EB74D-A7D2-40A6-BCF0-FB04E8EE1DD5}" type="pres">
      <dgm:prSet presAssocID="{7CFA70B9-49B7-4147-9D69-965459CB6850}" presName="root2" presStyleCnt="0"/>
      <dgm:spPr/>
    </dgm:pt>
    <dgm:pt modelId="{E525236A-83C1-4EBE-95BD-D62822DF7CB4}" type="pres">
      <dgm:prSet presAssocID="{7CFA70B9-49B7-4147-9D69-965459CB6850}" presName="LevelTwoTextNode" presStyleLbl="node4" presStyleIdx="0" presStyleCnt="2" custScaleX="113539" custScaleY="93628" custLinFactNeighborX="-5448" custLinFactNeighborY="67101">
        <dgm:presLayoutVars>
          <dgm:chPref val="3"/>
        </dgm:presLayoutVars>
      </dgm:prSet>
      <dgm:spPr/>
    </dgm:pt>
    <dgm:pt modelId="{C4DD3095-ABC1-4FEA-AEDC-65F95186CDB9}" type="pres">
      <dgm:prSet presAssocID="{7CFA70B9-49B7-4147-9D69-965459CB6850}" presName="level3hierChild" presStyleCnt="0"/>
      <dgm:spPr/>
    </dgm:pt>
    <dgm:pt modelId="{CDAE600A-42EF-4346-AE6B-63B8A42B7BB2}" type="pres">
      <dgm:prSet presAssocID="{AA285E55-46D1-4259-9879-1C95FB1E87A5}" presName="conn2-1" presStyleLbl="parChTrans1D3" presStyleIdx="1" presStyleCnt="2"/>
      <dgm:spPr/>
    </dgm:pt>
    <dgm:pt modelId="{5B173DC5-2B99-4CC8-BDB3-DAB1120EEB49}" type="pres">
      <dgm:prSet presAssocID="{AA285E55-46D1-4259-9879-1C95FB1E87A5}" presName="connTx" presStyleLbl="parChTrans1D3" presStyleIdx="1" presStyleCnt="2"/>
      <dgm:spPr/>
    </dgm:pt>
    <dgm:pt modelId="{5C206840-BE8C-4925-94C3-D740410167D1}" type="pres">
      <dgm:prSet presAssocID="{7FDD0E59-86A6-4B77-B3B7-E7D407659B90}" presName="root2" presStyleCnt="0"/>
      <dgm:spPr/>
    </dgm:pt>
    <dgm:pt modelId="{3DAC7672-740A-4FB5-97E9-71502FADA2FE}" type="pres">
      <dgm:prSet presAssocID="{7FDD0E59-86A6-4B77-B3B7-E7D407659B90}" presName="LevelTwoTextNode" presStyleLbl="node3" presStyleIdx="1" presStyleCnt="2" custScaleY="93628" custLinFactNeighborX="600" custLinFactNeighborY="96752">
        <dgm:presLayoutVars>
          <dgm:chPref val="3"/>
        </dgm:presLayoutVars>
      </dgm:prSet>
      <dgm:spPr/>
    </dgm:pt>
    <dgm:pt modelId="{52083F38-9AFA-4886-BBC9-DE15C67478F0}" type="pres">
      <dgm:prSet presAssocID="{7FDD0E59-86A6-4B77-B3B7-E7D407659B90}" presName="level3hierChild" presStyleCnt="0"/>
      <dgm:spPr/>
    </dgm:pt>
    <dgm:pt modelId="{FBD71254-7091-4308-BA78-A5637FEB48CC}" type="pres">
      <dgm:prSet presAssocID="{0B8823A6-36C8-472C-AECA-A22FEDFBDEC4}" presName="conn2-1" presStyleLbl="parChTrans1D4" presStyleIdx="1" presStyleCnt="2"/>
      <dgm:spPr/>
    </dgm:pt>
    <dgm:pt modelId="{48FDF21D-168A-487A-9E1F-73A9CAFC8CFA}" type="pres">
      <dgm:prSet presAssocID="{0B8823A6-36C8-472C-AECA-A22FEDFBDEC4}" presName="connTx" presStyleLbl="parChTrans1D4" presStyleIdx="1" presStyleCnt="2"/>
      <dgm:spPr/>
    </dgm:pt>
    <dgm:pt modelId="{94CEAD71-B949-4057-8AED-3047F195CF9E}" type="pres">
      <dgm:prSet presAssocID="{FB3B5B8F-C7B4-40AD-8474-EA2424BEAE6A}" presName="root2" presStyleCnt="0"/>
      <dgm:spPr/>
    </dgm:pt>
    <dgm:pt modelId="{D5B10433-05A1-49AE-A2B2-47E6CDA41988}" type="pres">
      <dgm:prSet presAssocID="{FB3B5B8F-C7B4-40AD-8474-EA2424BEAE6A}" presName="LevelTwoTextNode" presStyleLbl="node4" presStyleIdx="1" presStyleCnt="2" custScaleX="113017" custScaleY="93628" custLinFactNeighborX="-5114" custLinFactNeighborY="96752">
        <dgm:presLayoutVars>
          <dgm:chPref val="3"/>
        </dgm:presLayoutVars>
      </dgm:prSet>
      <dgm:spPr/>
    </dgm:pt>
    <dgm:pt modelId="{50D3EE4E-D67A-41C8-A254-B66A5F4E5A38}" type="pres">
      <dgm:prSet presAssocID="{FB3B5B8F-C7B4-40AD-8474-EA2424BEAE6A}" presName="level3hierChild" presStyleCnt="0"/>
      <dgm:spPr/>
    </dgm:pt>
    <dgm:pt modelId="{040DAC9E-10DD-4149-8477-D8003C999322}" type="pres">
      <dgm:prSet presAssocID="{85DA32A6-7142-4655-9926-AF8F59381358}" presName="conn2-1" presStyleLbl="parChTrans1D2" presStyleIdx="1" presStyleCnt="3"/>
      <dgm:spPr/>
    </dgm:pt>
    <dgm:pt modelId="{1400E1F1-16E1-4F43-AB4B-BA450D8D5611}" type="pres">
      <dgm:prSet presAssocID="{85DA32A6-7142-4655-9926-AF8F59381358}" presName="connTx" presStyleLbl="parChTrans1D2" presStyleIdx="1" presStyleCnt="3"/>
      <dgm:spPr/>
    </dgm:pt>
    <dgm:pt modelId="{E9264494-32E8-4EEE-A4B5-C3B2D8CD4418}" type="pres">
      <dgm:prSet presAssocID="{D643BEDD-840D-43D8-98A3-992F7CFB98A4}" presName="root2" presStyleCnt="0"/>
      <dgm:spPr/>
    </dgm:pt>
    <dgm:pt modelId="{B5B877F6-39AB-46EF-9AC1-C0960FE2A76E}" type="pres">
      <dgm:prSet presAssocID="{D643BEDD-840D-43D8-98A3-992F7CFB98A4}" presName="LevelTwoTextNode" presStyleLbl="node2" presStyleIdx="1" presStyleCnt="3" custScaleX="381199" custScaleY="66877" custLinFactY="13934" custLinFactNeighborX="7937" custLinFactNeighborY="100000">
        <dgm:presLayoutVars>
          <dgm:chPref val="3"/>
        </dgm:presLayoutVars>
      </dgm:prSet>
      <dgm:spPr/>
    </dgm:pt>
    <dgm:pt modelId="{7D2CD1ED-05B4-4B76-9C2C-574295340348}" type="pres">
      <dgm:prSet presAssocID="{D643BEDD-840D-43D8-98A3-992F7CFB98A4}" presName="level3hierChild" presStyleCnt="0"/>
      <dgm:spPr/>
    </dgm:pt>
    <dgm:pt modelId="{4628F614-07CB-48B1-8E0A-467F88434CFE}" type="pres">
      <dgm:prSet presAssocID="{5FD6E62E-B372-4E8E-AD05-1F295FCD960A}" presName="conn2-1" presStyleLbl="parChTrans1D2" presStyleIdx="2" presStyleCnt="3"/>
      <dgm:spPr/>
    </dgm:pt>
    <dgm:pt modelId="{D1204081-F035-43EA-9F7A-BD76DDC9C13A}" type="pres">
      <dgm:prSet presAssocID="{5FD6E62E-B372-4E8E-AD05-1F295FCD960A}" presName="connTx" presStyleLbl="parChTrans1D2" presStyleIdx="2" presStyleCnt="3"/>
      <dgm:spPr/>
    </dgm:pt>
    <dgm:pt modelId="{83D970B7-8C68-4017-94C1-32BE2F4CBE8D}" type="pres">
      <dgm:prSet presAssocID="{6E839D04-D24D-4C95-9532-7586B3D33329}" presName="root2" presStyleCnt="0"/>
      <dgm:spPr/>
    </dgm:pt>
    <dgm:pt modelId="{8DD82D46-256E-4CB8-8725-B3F0355656F3}" type="pres">
      <dgm:prSet presAssocID="{6E839D04-D24D-4C95-9532-7586B3D33329}" presName="LevelTwoTextNode" presStyleLbl="node2" presStyleIdx="2" presStyleCnt="3" custScaleY="66976" custLinFactY="-130332" custLinFactNeighborX="8796" custLinFactNeighborY="-200000">
        <dgm:presLayoutVars>
          <dgm:chPref val="3"/>
        </dgm:presLayoutVars>
      </dgm:prSet>
      <dgm:spPr>
        <a:xfrm>
          <a:off x="1923780" y="858724"/>
          <a:ext cx="1355986" cy="677993"/>
        </a:xfrm>
        <a:prstGeom prst="roundRect">
          <a:avLst>
            <a:gd name="adj" fmla="val 10000"/>
          </a:avLst>
        </a:prstGeom>
      </dgm:spPr>
    </dgm:pt>
    <dgm:pt modelId="{05701855-1129-4E76-9C25-F50A5DAF3C46}" type="pres">
      <dgm:prSet presAssocID="{6E839D04-D24D-4C95-9532-7586B3D33329}" presName="level3hierChild" presStyleCnt="0"/>
      <dgm:spPr/>
    </dgm:pt>
  </dgm:ptLst>
  <dgm:cxnLst>
    <dgm:cxn modelId="{66429100-3FDE-4804-9C2D-ABF04F1BD6DB}" type="presOf" srcId="{AA285E55-46D1-4259-9879-1C95FB1E87A5}" destId="{CDAE600A-42EF-4346-AE6B-63B8A42B7BB2}" srcOrd="0" destOrd="0" presId="urn:microsoft.com/office/officeart/2005/8/layout/hierarchy2"/>
    <dgm:cxn modelId="{C1207A07-803F-47F3-A04D-20A76B98B649}" type="presOf" srcId="{AF3A30E8-E4BC-4667-86D8-DC05FA4B51AB}" destId="{B31A41DF-7EAA-4F2F-9261-3514A11FBD09}" srcOrd="0" destOrd="0" presId="urn:microsoft.com/office/officeart/2005/8/layout/hierarchy2"/>
    <dgm:cxn modelId="{59BF8D10-31AF-4A9A-8AA6-634D35E2A12C}" type="presOf" srcId="{A9873166-D75D-4555-ABA3-4658E05CBD8D}" destId="{CC2FC51C-51A6-4650-9988-C7E5FBCCB7E9}" srcOrd="1" destOrd="0" presId="urn:microsoft.com/office/officeart/2005/8/layout/hierarchy2"/>
    <dgm:cxn modelId="{F4C11A2D-18E8-4E47-B5B4-789764B82031}" type="presOf" srcId="{5FD6E62E-B372-4E8E-AD05-1F295FCD960A}" destId="{4628F614-07CB-48B1-8E0A-467F88434CFE}" srcOrd="0" destOrd="0" presId="urn:microsoft.com/office/officeart/2005/8/layout/hierarchy2"/>
    <dgm:cxn modelId="{B01AF035-8E6A-4ED8-9F63-5645B178402D}" type="presOf" srcId="{FB3B5B8F-C7B4-40AD-8474-EA2424BEAE6A}" destId="{D5B10433-05A1-49AE-A2B2-47E6CDA41988}" srcOrd="0" destOrd="0" presId="urn:microsoft.com/office/officeart/2005/8/layout/hierarchy2"/>
    <dgm:cxn modelId="{F74E1C37-D85D-4773-94D3-658168403C45}" type="presOf" srcId="{37085CD5-E694-4A6C-B3EF-1A7200917076}" destId="{F81B039E-E5EC-46FB-AADF-446053AD554D}" srcOrd="0" destOrd="0" presId="urn:microsoft.com/office/officeart/2005/8/layout/hierarchy2"/>
    <dgm:cxn modelId="{B67E023E-7DA9-4B7A-BA97-A061E5959439}" type="presOf" srcId="{7FDD0E59-86A6-4B77-B3B7-E7D407659B90}" destId="{3DAC7672-740A-4FB5-97E9-71502FADA2FE}" srcOrd="0" destOrd="0" presId="urn:microsoft.com/office/officeart/2005/8/layout/hierarchy2"/>
    <dgm:cxn modelId="{4C1E903F-27FF-4746-9B8B-A2D66C227659}" srcId="{37085CD5-E694-4A6C-B3EF-1A7200917076}" destId="{6E839D04-D24D-4C95-9532-7586B3D33329}" srcOrd="2" destOrd="0" parTransId="{5FD6E62E-B372-4E8E-AD05-1F295FCD960A}" sibTransId="{C8ECE938-F1AB-4144-B4C3-DD32D9786A7E}"/>
    <dgm:cxn modelId="{92907048-7EF7-4D18-914C-A0D486AEEAEF}" type="presOf" srcId="{AF3A30E8-E4BC-4667-86D8-DC05FA4B51AB}" destId="{649CE62F-37AC-45DB-B6A2-F5CD18BABD9A}" srcOrd="1" destOrd="0" presId="urn:microsoft.com/office/officeart/2005/8/layout/hierarchy2"/>
    <dgm:cxn modelId="{76DCAD49-0DCB-4188-9EC7-5F20714E3934}" type="presOf" srcId="{A9873166-D75D-4555-ABA3-4658E05CBD8D}" destId="{180FB3B1-5BC6-44A1-A821-927F8EE2D700}" srcOrd="0" destOrd="0" presId="urn:microsoft.com/office/officeart/2005/8/layout/hierarchy2"/>
    <dgm:cxn modelId="{57CB796D-86F5-4B85-9073-F06D3EF3BD78}" type="presOf" srcId="{D643BEDD-840D-43D8-98A3-992F7CFB98A4}" destId="{B5B877F6-39AB-46EF-9AC1-C0960FE2A76E}" srcOrd="0" destOrd="0" presId="urn:microsoft.com/office/officeart/2005/8/layout/hierarchy2"/>
    <dgm:cxn modelId="{C165D74E-4760-4086-9828-9FC5BFE38E01}" type="presOf" srcId="{5FD6E62E-B372-4E8E-AD05-1F295FCD960A}" destId="{D1204081-F035-43EA-9F7A-BD76DDC9C13A}" srcOrd="1" destOrd="0" presId="urn:microsoft.com/office/officeart/2005/8/layout/hierarchy2"/>
    <dgm:cxn modelId="{AA731071-87DA-46EF-9EC5-9E57E25170F4}" srcId="{37085CD5-E694-4A6C-B3EF-1A7200917076}" destId="{9D704076-E58E-4905-92B3-417ECB6A5476}" srcOrd="0" destOrd="0" parTransId="{AF3A30E8-E4BC-4667-86D8-DC05FA4B51AB}" sibTransId="{B977A0BA-178B-48A6-B5FD-6A2CBB451D7C}"/>
    <dgm:cxn modelId="{4245A673-46A5-452D-8C5A-436ED26FBA70}" type="presOf" srcId="{9D704076-E58E-4905-92B3-417ECB6A5476}" destId="{A2132882-8E76-4746-8C60-DA2D8994F2AE}" srcOrd="0" destOrd="0" presId="urn:microsoft.com/office/officeart/2005/8/layout/hierarchy2"/>
    <dgm:cxn modelId="{5DDE2256-7A2A-4E18-946B-3A17F5C2E431}" type="presOf" srcId="{7CFA70B9-49B7-4147-9D69-965459CB6850}" destId="{E525236A-83C1-4EBE-95BD-D62822DF7CB4}" srcOrd="0" destOrd="0" presId="urn:microsoft.com/office/officeart/2005/8/layout/hierarchy2"/>
    <dgm:cxn modelId="{B83EF958-083F-4507-9D92-D06701B62958}" type="presOf" srcId="{0B8823A6-36C8-472C-AECA-A22FEDFBDEC4}" destId="{FBD71254-7091-4308-BA78-A5637FEB48CC}" srcOrd="0" destOrd="0" presId="urn:microsoft.com/office/officeart/2005/8/layout/hierarchy2"/>
    <dgm:cxn modelId="{5B1B247B-5A25-4BFD-9816-523035B93B65}" type="presOf" srcId="{AA285E55-46D1-4259-9879-1C95FB1E87A5}" destId="{5B173DC5-2B99-4CC8-BDB3-DAB1120EEB49}" srcOrd="1" destOrd="0" presId="urn:microsoft.com/office/officeart/2005/8/layout/hierarchy2"/>
    <dgm:cxn modelId="{02D0C683-4BC2-4AFA-8600-149A71E8F9C9}" type="presOf" srcId="{85DA32A6-7142-4655-9926-AF8F59381358}" destId="{1400E1F1-16E1-4F43-AB4B-BA450D8D5611}" srcOrd="1" destOrd="0" presId="urn:microsoft.com/office/officeart/2005/8/layout/hierarchy2"/>
    <dgm:cxn modelId="{9541D089-20EA-4E49-BF45-9FA5CD97D76F}" srcId="{A65B9F00-03F7-490A-80D8-600D2903DE5B}" destId="{7CFA70B9-49B7-4147-9D69-965459CB6850}" srcOrd="0" destOrd="0" parTransId="{A9873166-D75D-4555-ABA3-4658E05CBD8D}" sibTransId="{E5C3E742-BA10-42BD-833F-8DE2A3641B54}"/>
    <dgm:cxn modelId="{21E5DD8E-FE79-4C27-8FB5-A6D2EC4F691B}" srcId="{37085CD5-E694-4A6C-B3EF-1A7200917076}" destId="{D643BEDD-840D-43D8-98A3-992F7CFB98A4}" srcOrd="1" destOrd="0" parTransId="{85DA32A6-7142-4655-9926-AF8F59381358}" sibTransId="{4C52A0E2-D938-458E-AD78-27DEF7378850}"/>
    <dgm:cxn modelId="{028D6093-3A5C-4963-8D4E-98A9D7E36328}" type="presOf" srcId="{6E839D04-D24D-4C95-9532-7586B3D33329}" destId="{8DD82D46-256E-4CB8-8725-B3F0355656F3}" srcOrd="0" destOrd="0" presId="urn:microsoft.com/office/officeart/2005/8/layout/hierarchy2"/>
    <dgm:cxn modelId="{5FB79E9E-C362-4727-AF7A-E2CA8D3CC6A4}" type="presOf" srcId="{6A10A4AB-4BDC-4497-8DC9-FD7AEAC651AC}" destId="{E9410A61-14D3-4ABE-A573-C1AC1B72FC1E}" srcOrd="0" destOrd="0" presId="urn:microsoft.com/office/officeart/2005/8/layout/hierarchy2"/>
    <dgm:cxn modelId="{2EF004A5-4A84-4C9B-8DCD-BAE510A6535E}" type="presOf" srcId="{85DA32A6-7142-4655-9926-AF8F59381358}" destId="{040DAC9E-10DD-4149-8477-D8003C999322}" srcOrd="0" destOrd="0" presId="urn:microsoft.com/office/officeart/2005/8/layout/hierarchy2"/>
    <dgm:cxn modelId="{75A756AB-D909-465A-BD31-340054771BAF}" srcId="{58592F28-70EC-4349-B686-B8A4603A18C4}" destId="{37085CD5-E694-4A6C-B3EF-1A7200917076}" srcOrd="0" destOrd="0" parTransId="{752D9C5F-91BD-497E-9C51-BFFA5A2DA267}" sibTransId="{B918F513-1ADE-4C1D-97FE-354D6FF65374}"/>
    <dgm:cxn modelId="{D802A1AF-E820-4861-A67E-0A7C8749F90B}" type="presOf" srcId="{0B8823A6-36C8-472C-AECA-A22FEDFBDEC4}" destId="{48FDF21D-168A-487A-9E1F-73A9CAFC8CFA}" srcOrd="1" destOrd="0" presId="urn:microsoft.com/office/officeart/2005/8/layout/hierarchy2"/>
    <dgm:cxn modelId="{CFEF5FB0-8FFC-41B2-9525-C99A0CCCF2C1}" srcId="{9D704076-E58E-4905-92B3-417ECB6A5476}" destId="{7FDD0E59-86A6-4B77-B3B7-E7D407659B90}" srcOrd="1" destOrd="0" parTransId="{AA285E55-46D1-4259-9879-1C95FB1E87A5}" sibTransId="{2DE7925E-2714-464F-A070-C15708CFE7AF}"/>
    <dgm:cxn modelId="{EA1B9DBE-8923-4B73-8D5D-567E1FB0F768}" srcId="{9D704076-E58E-4905-92B3-417ECB6A5476}" destId="{A65B9F00-03F7-490A-80D8-600D2903DE5B}" srcOrd="0" destOrd="0" parTransId="{6A10A4AB-4BDC-4497-8DC9-FD7AEAC651AC}" sibTransId="{24E4142D-AC59-4D5A-B4CC-58767D2305A8}"/>
    <dgm:cxn modelId="{8E9519CB-E847-411B-8E17-3F3DF3860FFA}" type="presOf" srcId="{58592F28-70EC-4349-B686-B8A4603A18C4}" destId="{0A56D95C-23BD-4CF9-A6B2-825D8C795767}" srcOrd="0" destOrd="0" presId="urn:microsoft.com/office/officeart/2005/8/layout/hierarchy2"/>
    <dgm:cxn modelId="{9B2868D7-FE9F-4FAC-8129-1DF56D182419}" type="presOf" srcId="{6A10A4AB-4BDC-4497-8DC9-FD7AEAC651AC}" destId="{DA5B8056-F421-4635-AB49-B063A47ED0D2}" srcOrd="1" destOrd="0" presId="urn:microsoft.com/office/officeart/2005/8/layout/hierarchy2"/>
    <dgm:cxn modelId="{2C5C58DA-81F9-4D72-92EF-FE33D725680D}" type="presOf" srcId="{A65B9F00-03F7-490A-80D8-600D2903DE5B}" destId="{C9193722-6450-4885-8200-E45B73B523CD}" srcOrd="0" destOrd="0" presId="urn:microsoft.com/office/officeart/2005/8/layout/hierarchy2"/>
    <dgm:cxn modelId="{F33BC4EE-4382-4F1D-AF9F-E5F35D69623A}" srcId="{7FDD0E59-86A6-4B77-B3B7-E7D407659B90}" destId="{FB3B5B8F-C7B4-40AD-8474-EA2424BEAE6A}" srcOrd="0" destOrd="0" parTransId="{0B8823A6-36C8-472C-AECA-A22FEDFBDEC4}" sibTransId="{723F458D-7731-40BD-A47D-11AEAB9282E4}"/>
    <dgm:cxn modelId="{6DC385D5-546B-422A-A576-1E9548B86467}" type="presParOf" srcId="{0A56D95C-23BD-4CF9-A6B2-825D8C795767}" destId="{8E9350A4-8196-4D9D-AA7A-370CB6843F09}" srcOrd="0" destOrd="0" presId="urn:microsoft.com/office/officeart/2005/8/layout/hierarchy2"/>
    <dgm:cxn modelId="{C6389EDA-43A8-4767-B420-13700CD904A6}" type="presParOf" srcId="{8E9350A4-8196-4D9D-AA7A-370CB6843F09}" destId="{F81B039E-E5EC-46FB-AADF-446053AD554D}" srcOrd="0" destOrd="0" presId="urn:microsoft.com/office/officeart/2005/8/layout/hierarchy2"/>
    <dgm:cxn modelId="{56746FDE-D6F3-481B-B871-1133C65ADCBE}" type="presParOf" srcId="{8E9350A4-8196-4D9D-AA7A-370CB6843F09}" destId="{3E5AECE1-50F5-4363-B29C-E7B50E9230DA}" srcOrd="1" destOrd="0" presId="urn:microsoft.com/office/officeart/2005/8/layout/hierarchy2"/>
    <dgm:cxn modelId="{1CF8F935-928F-4FD0-B47F-59A8A7EF6429}" type="presParOf" srcId="{3E5AECE1-50F5-4363-B29C-E7B50E9230DA}" destId="{B31A41DF-7EAA-4F2F-9261-3514A11FBD09}" srcOrd="0" destOrd="0" presId="urn:microsoft.com/office/officeart/2005/8/layout/hierarchy2"/>
    <dgm:cxn modelId="{A8B4ABC3-5813-4668-89F9-646BC0E2DB37}" type="presParOf" srcId="{B31A41DF-7EAA-4F2F-9261-3514A11FBD09}" destId="{649CE62F-37AC-45DB-B6A2-F5CD18BABD9A}" srcOrd="0" destOrd="0" presId="urn:microsoft.com/office/officeart/2005/8/layout/hierarchy2"/>
    <dgm:cxn modelId="{7BEC4FD5-FD1C-4939-A269-D38D95102619}" type="presParOf" srcId="{3E5AECE1-50F5-4363-B29C-E7B50E9230DA}" destId="{A2CFC130-8588-441B-AF75-015EA924B841}" srcOrd="1" destOrd="0" presId="urn:microsoft.com/office/officeart/2005/8/layout/hierarchy2"/>
    <dgm:cxn modelId="{7115C419-60A6-490A-B0FF-013BD8978E72}" type="presParOf" srcId="{A2CFC130-8588-441B-AF75-015EA924B841}" destId="{A2132882-8E76-4746-8C60-DA2D8994F2AE}" srcOrd="0" destOrd="0" presId="urn:microsoft.com/office/officeart/2005/8/layout/hierarchy2"/>
    <dgm:cxn modelId="{D9F258C7-6CD1-43AD-A462-2CF719901186}" type="presParOf" srcId="{A2CFC130-8588-441B-AF75-015EA924B841}" destId="{66C83CDC-9785-4052-83AC-582A652ADAE5}" srcOrd="1" destOrd="0" presId="urn:microsoft.com/office/officeart/2005/8/layout/hierarchy2"/>
    <dgm:cxn modelId="{D7A0771B-A508-4747-8BA2-7B698BA2DE36}" type="presParOf" srcId="{66C83CDC-9785-4052-83AC-582A652ADAE5}" destId="{E9410A61-14D3-4ABE-A573-C1AC1B72FC1E}" srcOrd="0" destOrd="0" presId="urn:microsoft.com/office/officeart/2005/8/layout/hierarchy2"/>
    <dgm:cxn modelId="{D06694D7-4854-49EB-81B0-2626B6415D44}" type="presParOf" srcId="{E9410A61-14D3-4ABE-A573-C1AC1B72FC1E}" destId="{DA5B8056-F421-4635-AB49-B063A47ED0D2}" srcOrd="0" destOrd="0" presId="urn:microsoft.com/office/officeart/2005/8/layout/hierarchy2"/>
    <dgm:cxn modelId="{D4077850-7CFE-4E8B-9AB6-50775BD296CD}" type="presParOf" srcId="{66C83CDC-9785-4052-83AC-582A652ADAE5}" destId="{103253A0-5753-456A-AB2E-058BD86DEAD6}" srcOrd="1" destOrd="0" presId="urn:microsoft.com/office/officeart/2005/8/layout/hierarchy2"/>
    <dgm:cxn modelId="{7784931E-6CD0-4A4C-B415-AA5FA5B0F21F}" type="presParOf" srcId="{103253A0-5753-456A-AB2E-058BD86DEAD6}" destId="{C9193722-6450-4885-8200-E45B73B523CD}" srcOrd="0" destOrd="0" presId="urn:microsoft.com/office/officeart/2005/8/layout/hierarchy2"/>
    <dgm:cxn modelId="{ACADC7DA-F69B-4DC3-8DFF-ACC0B4759F52}" type="presParOf" srcId="{103253A0-5753-456A-AB2E-058BD86DEAD6}" destId="{393FEDCC-8BD2-4823-9925-372D45179C26}" srcOrd="1" destOrd="0" presId="urn:microsoft.com/office/officeart/2005/8/layout/hierarchy2"/>
    <dgm:cxn modelId="{5E533275-5850-4DFE-8F67-72971B69488D}" type="presParOf" srcId="{393FEDCC-8BD2-4823-9925-372D45179C26}" destId="{180FB3B1-5BC6-44A1-A821-927F8EE2D700}" srcOrd="0" destOrd="0" presId="urn:microsoft.com/office/officeart/2005/8/layout/hierarchy2"/>
    <dgm:cxn modelId="{C29F7511-5513-433C-B35D-9CD343C1E8EE}" type="presParOf" srcId="{180FB3B1-5BC6-44A1-A821-927F8EE2D700}" destId="{CC2FC51C-51A6-4650-9988-C7E5FBCCB7E9}" srcOrd="0" destOrd="0" presId="urn:microsoft.com/office/officeart/2005/8/layout/hierarchy2"/>
    <dgm:cxn modelId="{C53325BA-1A93-4358-95AA-568F73948E57}" type="presParOf" srcId="{393FEDCC-8BD2-4823-9925-372D45179C26}" destId="{8F1EB74D-A7D2-40A6-BCF0-FB04E8EE1DD5}" srcOrd="1" destOrd="0" presId="urn:microsoft.com/office/officeart/2005/8/layout/hierarchy2"/>
    <dgm:cxn modelId="{02AA1054-E5F6-45ED-99B3-6F28915E171F}" type="presParOf" srcId="{8F1EB74D-A7D2-40A6-BCF0-FB04E8EE1DD5}" destId="{E525236A-83C1-4EBE-95BD-D62822DF7CB4}" srcOrd="0" destOrd="0" presId="urn:microsoft.com/office/officeart/2005/8/layout/hierarchy2"/>
    <dgm:cxn modelId="{A198DFF0-740F-416C-A363-3A5391D2544E}" type="presParOf" srcId="{8F1EB74D-A7D2-40A6-BCF0-FB04E8EE1DD5}" destId="{C4DD3095-ABC1-4FEA-AEDC-65F95186CDB9}" srcOrd="1" destOrd="0" presId="urn:microsoft.com/office/officeart/2005/8/layout/hierarchy2"/>
    <dgm:cxn modelId="{7F5AF3FD-0F5C-4CBA-90F4-B592BF9B0C27}" type="presParOf" srcId="{66C83CDC-9785-4052-83AC-582A652ADAE5}" destId="{CDAE600A-42EF-4346-AE6B-63B8A42B7BB2}" srcOrd="2" destOrd="0" presId="urn:microsoft.com/office/officeart/2005/8/layout/hierarchy2"/>
    <dgm:cxn modelId="{1C1BE685-16AA-4ECC-8C2C-54BE2646DADB}" type="presParOf" srcId="{CDAE600A-42EF-4346-AE6B-63B8A42B7BB2}" destId="{5B173DC5-2B99-4CC8-BDB3-DAB1120EEB49}" srcOrd="0" destOrd="0" presId="urn:microsoft.com/office/officeart/2005/8/layout/hierarchy2"/>
    <dgm:cxn modelId="{430DC5F4-E7DB-4F04-89AC-EC2FBBD31938}" type="presParOf" srcId="{66C83CDC-9785-4052-83AC-582A652ADAE5}" destId="{5C206840-BE8C-4925-94C3-D740410167D1}" srcOrd="3" destOrd="0" presId="urn:microsoft.com/office/officeart/2005/8/layout/hierarchy2"/>
    <dgm:cxn modelId="{9D2D9228-BD43-49AE-A932-4B5CFC4BBAA0}" type="presParOf" srcId="{5C206840-BE8C-4925-94C3-D740410167D1}" destId="{3DAC7672-740A-4FB5-97E9-71502FADA2FE}" srcOrd="0" destOrd="0" presId="urn:microsoft.com/office/officeart/2005/8/layout/hierarchy2"/>
    <dgm:cxn modelId="{3AB3A272-F7F7-4CD2-BFC5-F385781947B9}" type="presParOf" srcId="{5C206840-BE8C-4925-94C3-D740410167D1}" destId="{52083F38-9AFA-4886-BBC9-DE15C67478F0}" srcOrd="1" destOrd="0" presId="urn:microsoft.com/office/officeart/2005/8/layout/hierarchy2"/>
    <dgm:cxn modelId="{BEBF53C1-D599-43AD-9EC5-BCBEB2535813}" type="presParOf" srcId="{52083F38-9AFA-4886-BBC9-DE15C67478F0}" destId="{FBD71254-7091-4308-BA78-A5637FEB48CC}" srcOrd="0" destOrd="0" presId="urn:microsoft.com/office/officeart/2005/8/layout/hierarchy2"/>
    <dgm:cxn modelId="{4F419056-D08D-4BF7-A30C-E907B7B78B00}" type="presParOf" srcId="{FBD71254-7091-4308-BA78-A5637FEB48CC}" destId="{48FDF21D-168A-487A-9E1F-73A9CAFC8CFA}" srcOrd="0" destOrd="0" presId="urn:microsoft.com/office/officeart/2005/8/layout/hierarchy2"/>
    <dgm:cxn modelId="{76F6A6DB-EEE6-424F-8958-B5ACBEB8D9E0}" type="presParOf" srcId="{52083F38-9AFA-4886-BBC9-DE15C67478F0}" destId="{94CEAD71-B949-4057-8AED-3047F195CF9E}" srcOrd="1" destOrd="0" presId="urn:microsoft.com/office/officeart/2005/8/layout/hierarchy2"/>
    <dgm:cxn modelId="{DEFA3D04-4E3B-423F-A0EF-DCBB7D33CF9E}" type="presParOf" srcId="{94CEAD71-B949-4057-8AED-3047F195CF9E}" destId="{D5B10433-05A1-49AE-A2B2-47E6CDA41988}" srcOrd="0" destOrd="0" presId="urn:microsoft.com/office/officeart/2005/8/layout/hierarchy2"/>
    <dgm:cxn modelId="{B4D57C2F-E934-44D3-996E-11E9033295AE}" type="presParOf" srcId="{94CEAD71-B949-4057-8AED-3047F195CF9E}" destId="{50D3EE4E-D67A-41C8-A254-B66A5F4E5A38}" srcOrd="1" destOrd="0" presId="urn:microsoft.com/office/officeart/2005/8/layout/hierarchy2"/>
    <dgm:cxn modelId="{7593F08E-5B5F-46A4-A214-252C5A8CCC2C}" type="presParOf" srcId="{3E5AECE1-50F5-4363-B29C-E7B50E9230DA}" destId="{040DAC9E-10DD-4149-8477-D8003C999322}" srcOrd="2" destOrd="0" presId="urn:microsoft.com/office/officeart/2005/8/layout/hierarchy2"/>
    <dgm:cxn modelId="{3D973D87-F0B0-415E-BF21-A0E6763880D6}" type="presParOf" srcId="{040DAC9E-10DD-4149-8477-D8003C999322}" destId="{1400E1F1-16E1-4F43-AB4B-BA450D8D5611}" srcOrd="0" destOrd="0" presId="urn:microsoft.com/office/officeart/2005/8/layout/hierarchy2"/>
    <dgm:cxn modelId="{3ECAEBEF-B9E2-470B-A08E-073655C40765}" type="presParOf" srcId="{3E5AECE1-50F5-4363-B29C-E7B50E9230DA}" destId="{E9264494-32E8-4EEE-A4B5-C3B2D8CD4418}" srcOrd="3" destOrd="0" presId="urn:microsoft.com/office/officeart/2005/8/layout/hierarchy2"/>
    <dgm:cxn modelId="{1391A01F-F3E8-4598-841D-FA7F2669EAB1}" type="presParOf" srcId="{E9264494-32E8-4EEE-A4B5-C3B2D8CD4418}" destId="{B5B877F6-39AB-46EF-9AC1-C0960FE2A76E}" srcOrd="0" destOrd="0" presId="urn:microsoft.com/office/officeart/2005/8/layout/hierarchy2"/>
    <dgm:cxn modelId="{E648A62E-A579-45EE-BE12-2871E87BA8C8}" type="presParOf" srcId="{E9264494-32E8-4EEE-A4B5-C3B2D8CD4418}" destId="{7D2CD1ED-05B4-4B76-9C2C-574295340348}" srcOrd="1" destOrd="0" presId="urn:microsoft.com/office/officeart/2005/8/layout/hierarchy2"/>
    <dgm:cxn modelId="{33B88BFC-9DC8-40FA-A8E0-D4C749A4784D}" type="presParOf" srcId="{3E5AECE1-50F5-4363-B29C-E7B50E9230DA}" destId="{4628F614-07CB-48B1-8E0A-467F88434CFE}" srcOrd="4" destOrd="0" presId="urn:microsoft.com/office/officeart/2005/8/layout/hierarchy2"/>
    <dgm:cxn modelId="{B48E9B92-D281-4B0C-9646-47977750C6FB}" type="presParOf" srcId="{4628F614-07CB-48B1-8E0A-467F88434CFE}" destId="{D1204081-F035-43EA-9F7A-BD76DDC9C13A}" srcOrd="0" destOrd="0" presId="urn:microsoft.com/office/officeart/2005/8/layout/hierarchy2"/>
    <dgm:cxn modelId="{06BF7417-4734-41BD-8791-4BBA542DE9CF}" type="presParOf" srcId="{3E5AECE1-50F5-4363-B29C-E7B50E9230DA}" destId="{83D970B7-8C68-4017-94C1-32BE2F4CBE8D}" srcOrd="5" destOrd="0" presId="urn:microsoft.com/office/officeart/2005/8/layout/hierarchy2"/>
    <dgm:cxn modelId="{B3A9692C-7DDD-4D07-BC15-BB7365093097}" type="presParOf" srcId="{83D970B7-8C68-4017-94C1-32BE2F4CBE8D}" destId="{8DD82D46-256E-4CB8-8725-B3F0355656F3}" srcOrd="0" destOrd="0" presId="urn:microsoft.com/office/officeart/2005/8/layout/hierarchy2"/>
    <dgm:cxn modelId="{CE07D11C-BD47-49A9-ADF8-13C63965E4EC}" type="presParOf" srcId="{83D970B7-8C68-4017-94C1-32BE2F4CBE8D}" destId="{05701855-1129-4E76-9C25-F50A5DAF3C4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039E-E5EC-46FB-AADF-446053AD554D}">
      <dsp:nvSpPr>
        <dsp:cNvPr id="0" name=""/>
        <dsp:cNvSpPr/>
      </dsp:nvSpPr>
      <dsp:spPr>
        <a:xfrm>
          <a:off x="41683" y="2389795"/>
          <a:ext cx="1365272" cy="644463"/>
        </a:xfrm>
        <a:prstGeom prst="roundRect">
          <a:avLst>
            <a:gd name="adj" fmla="val 10000"/>
          </a:avLst>
        </a:prstGeom>
        <a:solidFill>
          <a:schemeClr val="accent2">
            <a:lumMod val="60000"/>
            <a:lumOff val="4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mn-lt"/>
            </a:rPr>
            <a:t>Site Concept Studies</a:t>
          </a:r>
        </a:p>
      </dsp:txBody>
      <dsp:txXfrm>
        <a:off x="60559" y="2408671"/>
        <a:ext cx="1327520" cy="606711"/>
      </dsp:txXfrm>
    </dsp:sp>
    <dsp:sp modelId="{B31A41DF-7EAA-4F2F-9261-3514A11FBD09}">
      <dsp:nvSpPr>
        <dsp:cNvPr id="0" name=""/>
        <dsp:cNvSpPr/>
      </dsp:nvSpPr>
      <dsp:spPr>
        <a:xfrm rot="21599981">
          <a:off x="1406955" y="2700698"/>
          <a:ext cx="622441" cy="22653"/>
        </a:xfrm>
        <a:custGeom>
          <a:avLst/>
          <a:gdLst/>
          <a:ahLst/>
          <a:cxnLst/>
          <a:rect l="0" t="0" r="0" b="0"/>
          <a:pathLst>
            <a:path>
              <a:moveTo>
                <a:pt x="0" y="11326"/>
              </a:moveTo>
              <a:lnTo>
                <a:pt x="622441"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1702615" y="2696464"/>
        <a:ext cx="31122" cy="31122"/>
      </dsp:txXfrm>
    </dsp:sp>
    <dsp:sp modelId="{A2132882-8E76-4746-8C60-DA2D8994F2AE}">
      <dsp:nvSpPr>
        <dsp:cNvPr id="0" name=""/>
        <dsp:cNvSpPr/>
      </dsp:nvSpPr>
      <dsp:spPr>
        <a:xfrm>
          <a:off x="2029397" y="2392454"/>
          <a:ext cx="1365272" cy="639138"/>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mn-lt"/>
            </a:rPr>
            <a:t>Real Estate &amp; Market Feasibility</a:t>
          </a:r>
        </a:p>
      </dsp:txBody>
      <dsp:txXfrm>
        <a:off x="2048117" y="2411174"/>
        <a:ext cx="1327832" cy="601698"/>
      </dsp:txXfrm>
    </dsp:sp>
    <dsp:sp modelId="{E9410A61-14D3-4ABE-A573-C1AC1B72FC1E}">
      <dsp:nvSpPr>
        <dsp:cNvPr id="0" name=""/>
        <dsp:cNvSpPr/>
      </dsp:nvSpPr>
      <dsp:spPr>
        <a:xfrm rot="18804695">
          <a:off x="3293067" y="2464712"/>
          <a:ext cx="649703" cy="22653"/>
        </a:xfrm>
        <a:custGeom>
          <a:avLst/>
          <a:gdLst/>
          <a:ahLst/>
          <a:cxnLst/>
          <a:rect l="0" t="0" r="0" b="0"/>
          <a:pathLst>
            <a:path>
              <a:moveTo>
                <a:pt x="0" y="11326"/>
              </a:moveTo>
              <a:lnTo>
                <a:pt x="649703"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3601677" y="2459797"/>
        <a:ext cx="32485" cy="32485"/>
      </dsp:txXfrm>
    </dsp:sp>
    <dsp:sp modelId="{C9193722-6450-4885-8200-E45B73B523CD}">
      <dsp:nvSpPr>
        <dsp:cNvPr id="0" name=""/>
        <dsp:cNvSpPr/>
      </dsp:nvSpPr>
      <dsp:spPr>
        <a:xfrm>
          <a:off x="3841169" y="1920486"/>
          <a:ext cx="1365272" cy="639138"/>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mn-lt"/>
            </a:rPr>
            <a:t>Regulatory Changes</a:t>
          </a:r>
        </a:p>
      </dsp:txBody>
      <dsp:txXfrm>
        <a:off x="3859889" y="1939206"/>
        <a:ext cx="1327832" cy="601698"/>
      </dsp:txXfrm>
    </dsp:sp>
    <dsp:sp modelId="{180FB3B1-5BC6-44A1-A821-927F8EE2D700}">
      <dsp:nvSpPr>
        <dsp:cNvPr id="0" name=""/>
        <dsp:cNvSpPr/>
      </dsp:nvSpPr>
      <dsp:spPr>
        <a:xfrm>
          <a:off x="5206441" y="2228728"/>
          <a:ext cx="463537" cy="22653"/>
        </a:xfrm>
        <a:custGeom>
          <a:avLst/>
          <a:gdLst/>
          <a:ahLst/>
          <a:cxnLst/>
          <a:rect l="0" t="0" r="0" b="0"/>
          <a:pathLst>
            <a:path>
              <a:moveTo>
                <a:pt x="0" y="11326"/>
              </a:moveTo>
              <a:lnTo>
                <a:pt x="463537"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5426622" y="2228467"/>
        <a:ext cx="23176" cy="23176"/>
      </dsp:txXfrm>
    </dsp:sp>
    <dsp:sp modelId="{E525236A-83C1-4EBE-95BD-D62822DF7CB4}">
      <dsp:nvSpPr>
        <dsp:cNvPr id="0" name=""/>
        <dsp:cNvSpPr/>
      </dsp:nvSpPr>
      <dsp:spPr>
        <a:xfrm>
          <a:off x="5669979" y="1920486"/>
          <a:ext cx="1550117" cy="639138"/>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US" sz="1400" kern="1200" dirty="0">
              <a:solidFill>
                <a:schemeClr val="tx1"/>
              </a:solidFill>
              <a:latin typeface="+mn-lt"/>
            </a:rPr>
            <a:t>Allow for Flexibility </a:t>
          </a:r>
        </a:p>
        <a:p>
          <a:pPr marL="0" lvl="0" indent="0" algn="ctr" defTabSz="622300">
            <a:lnSpc>
              <a:spcPct val="100000"/>
            </a:lnSpc>
            <a:spcBef>
              <a:spcPct val="0"/>
            </a:spcBef>
            <a:spcAft>
              <a:spcPts val="0"/>
            </a:spcAft>
            <a:buNone/>
          </a:pPr>
          <a:r>
            <a:rPr lang="en-US" sz="1100" kern="1200" dirty="0">
              <a:solidFill>
                <a:schemeClr val="tx1"/>
              </a:solidFill>
              <a:latin typeface="+mn-lt"/>
            </a:rPr>
            <a:t>(housing, mixed use, industrial)</a:t>
          </a:r>
          <a:endParaRPr lang="en-US" sz="1400" kern="1200" dirty="0">
            <a:solidFill>
              <a:schemeClr val="tx1"/>
            </a:solidFill>
            <a:latin typeface="+mn-lt"/>
          </a:endParaRPr>
        </a:p>
      </dsp:txBody>
      <dsp:txXfrm>
        <a:off x="5688699" y="1939206"/>
        <a:ext cx="1512677" cy="601698"/>
      </dsp:txXfrm>
    </dsp:sp>
    <dsp:sp modelId="{CDAE600A-42EF-4346-AE6B-63B8A42B7BB2}">
      <dsp:nvSpPr>
        <dsp:cNvPr id="0" name=""/>
        <dsp:cNvSpPr/>
      </dsp:nvSpPr>
      <dsp:spPr>
        <a:xfrm rot="2795329">
          <a:off x="3293065" y="2936684"/>
          <a:ext cx="649708" cy="22653"/>
        </a:xfrm>
        <a:custGeom>
          <a:avLst/>
          <a:gdLst/>
          <a:ahLst/>
          <a:cxnLst/>
          <a:rect l="0" t="0" r="0" b="0"/>
          <a:pathLst>
            <a:path>
              <a:moveTo>
                <a:pt x="0" y="11326"/>
              </a:moveTo>
              <a:lnTo>
                <a:pt x="649708"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3601676" y="2931768"/>
        <a:ext cx="32485" cy="32485"/>
      </dsp:txXfrm>
    </dsp:sp>
    <dsp:sp modelId="{3DAC7672-740A-4FB5-97E9-71502FADA2FE}">
      <dsp:nvSpPr>
        <dsp:cNvPr id="0" name=""/>
        <dsp:cNvSpPr/>
      </dsp:nvSpPr>
      <dsp:spPr>
        <a:xfrm>
          <a:off x="3841169" y="2864428"/>
          <a:ext cx="1365272" cy="639138"/>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mn-lt"/>
            </a:rPr>
            <a:t>No Regulatory Changes</a:t>
          </a:r>
        </a:p>
      </dsp:txBody>
      <dsp:txXfrm>
        <a:off x="3859889" y="2883148"/>
        <a:ext cx="1327832" cy="601698"/>
      </dsp:txXfrm>
    </dsp:sp>
    <dsp:sp modelId="{FBD71254-7091-4308-BA78-A5637FEB48CC}">
      <dsp:nvSpPr>
        <dsp:cNvPr id="0" name=""/>
        <dsp:cNvSpPr/>
      </dsp:nvSpPr>
      <dsp:spPr>
        <a:xfrm>
          <a:off x="5206441" y="3172671"/>
          <a:ext cx="468097" cy="22653"/>
        </a:xfrm>
        <a:custGeom>
          <a:avLst/>
          <a:gdLst/>
          <a:ahLst/>
          <a:cxnLst/>
          <a:rect l="0" t="0" r="0" b="0"/>
          <a:pathLst>
            <a:path>
              <a:moveTo>
                <a:pt x="0" y="11326"/>
              </a:moveTo>
              <a:lnTo>
                <a:pt x="468097"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5428788" y="3172295"/>
        <a:ext cx="23404" cy="23404"/>
      </dsp:txXfrm>
    </dsp:sp>
    <dsp:sp modelId="{D5B10433-05A1-49AE-A2B2-47E6CDA41988}">
      <dsp:nvSpPr>
        <dsp:cNvPr id="0" name=""/>
        <dsp:cNvSpPr/>
      </dsp:nvSpPr>
      <dsp:spPr>
        <a:xfrm>
          <a:off x="5674539" y="2864428"/>
          <a:ext cx="1542990" cy="639138"/>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mn-lt"/>
            </a:rPr>
            <a:t>Industrial Use</a:t>
          </a:r>
        </a:p>
      </dsp:txBody>
      <dsp:txXfrm>
        <a:off x="5693259" y="2883148"/>
        <a:ext cx="1505550" cy="601698"/>
      </dsp:txXfrm>
    </dsp:sp>
    <dsp:sp modelId="{040DAC9E-10DD-4149-8477-D8003C999322}">
      <dsp:nvSpPr>
        <dsp:cNvPr id="0" name=""/>
        <dsp:cNvSpPr/>
      </dsp:nvSpPr>
      <dsp:spPr>
        <a:xfrm rot="3798880">
          <a:off x="1024830" y="3320445"/>
          <a:ext cx="1387251" cy="22653"/>
        </a:xfrm>
        <a:custGeom>
          <a:avLst/>
          <a:gdLst/>
          <a:ahLst/>
          <a:cxnLst/>
          <a:rect l="0" t="0" r="0" b="0"/>
          <a:pathLst>
            <a:path>
              <a:moveTo>
                <a:pt x="0" y="11326"/>
              </a:moveTo>
              <a:lnTo>
                <a:pt x="1387251"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1683775" y="3297090"/>
        <a:ext cx="69362" cy="69362"/>
      </dsp:txXfrm>
    </dsp:sp>
    <dsp:sp modelId="{B5B877F6-39AB-46EF-9AC1-C0960FE2A76E}">
      <dsp:nvSpPr>
        <dsp:cNvPr id="0" name=""/>
        <dsp:cNvSpPr/>
      </dsp:nvSpPr>
      <dsp:spPr>
        <a:xfrm>
          <a:off x="2029957" y="3723253"/>
          <a:ext cx="5204406" cy="456526"/>
        </a:xfrm>
        <a:prstGeom prst="roundRect">
          <a:avLst>
            <a:gd name="adj" fmla="val 10000"/>
          </a:avLst>
        </a:prstGeom>
        <a:solidFill>
          <a:schemeClr val="accent2">
            <a:lumMod val="20000"/>
            <a:lumOff val="8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mn-lt"/>
            </a:rPr>
            <a:t>Establish Site Design Guidelines for RFP</a:t>
          </a:r>
        </a:p>
      </dsp:txBody>
      <dsp:txXfrm>
        <a:off x="2043328" y="3736624"/>
        <a:ext cx="5177664" cy="429784"/>
      </dsp:txXfrm>
    </dsp:sp>
    <dsp:sp modelId="{4628F614-07CB-48B1-8E0A-467F88434CFE}">
      <dsp:nvSpPr>
        <dsp:cNvPr id="0" name=""/>
        <dsp:cNvSpPr/>
      </dsp:nvSpPr>
      <dsp:spPr>
        <a:xfrm rot="17833221">
          <a:off x="1030496" y="2083714"/>
          <a:ext cx="1387647" cy="22653"/>
        </a:xfrm>
        <a:custGeom>
          <a:avLst/>
          <a:gdLst/>
          <a:ahLst/>
          <a:cxnLst/>
          <a:rect l="0" t="0" r="0" b="0"/>
          <a:pathLst>
            <a:path>
              <a:moveTo>
                <a:pt x="0" y="11326"/>
              </a:moveTo>
              <a:lnTo>
                <a:pt x="1387647" y="1132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1689629" y="2060350"/>
        <a:ext cx="69382" cy="69382"/>
      </dsp:txXfrm>
    </dsp:sp>
    <dsp:sp modelId="{8DD82D46-256E-4CB8-8725-B3F0355656F3}">
      <dsp:nvSpPr>
        <dsp:cNvPr id="0" name=""/>
        <dsp:cNvSpPr/>
      </dsp:nvSpPr>
      <dsp:spPr>
        <a:xfrm>
          <a:off x="2041684" y="1249454"/>
          <a:ext cx="1365272" cy="457202"/>
        </a:xfrm>
        <a:prstGeom prst="roundRect">
          <a:avLst>
            <a:gd name="adj" fmla="val 10000"/>
          </a:avLst>
        </a:prstGeom>
        <a:solidFill>
          <a:srgbClr val="ED7D31">
            <a:lumMod val="20000"/>
            <a:lumOff val="80000"/>
          </a:srgbClr>
        </a:solidFill>
        <a:ln w="12700" cap="flat" cmpd="sng" algn="ctr">
          <a:solidFill>
            <a:prstClr val="black">
              <a:lumMod val="50000"/>
              <a:lumOff val="5000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solidFill>
              <a:latin typeface="+mn-lt"/>
              <a:ea typeface="+mn-ea"/>
              <a:cs typeface="+mn-cs"/>
            </a:rPr>
            <a:t>Sewage Options</a:t>
          </a:r>
        </a:p>
      </dsp:txBody>
      <dsp:txXfrm>
        <a:off x="2055075" y="1262845"/>
        <a:ext cx="1338490" cy="4304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0FEC244-5B33-454F-81AB-5FAFE2FF0628}" type="datetimeFigureOut">
              <a:rPr lang="en-US" smtClean="0"/>
              <a:t>6/8/2022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05D3582-E6C8-419B-9F63-493702F24ADE}" type="slidenum">
              <a:rPr lang="en-US" smtClean="0"/>
              <a:t>‹#›</a:t>
            </a:fld>
            <a:endParaRPr lang="en-US"/>
          </a:p>
        </p:txBody>
      </p:sp>
    </p:spTree>
    <p:extLst>
      <p:ext uri="{BB962C8B-B14F-4D97-AF65-F5344CB8AC3E}">
        <p14:creationId xmlns:p14="http://schemas.microsoft.com/office/powerpoint/2010/main" val="25965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D3582-E6C8-419B-9F63-493702F24ADE}" type="slidenum">
              <a:rPr lang="en-US" smtClean="0"/>
              <a:t>1</a:t>
            </a:fld>
            <a:endParaRPr lang="en-US"/>
          </a:p>
        </p:txBody>
      </p:sp>
    </p:spTree>
    <p:extLst>
      <p:ext uri="{BB962C8B-B14F-4D97-AF65-F5344CB8AC3E}">
        <p14:creationId xmlns:p14="http://schemas.microsoft.com/office/powerpoint/2010/main" val="417587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2012 (roof collapse in 2010)</a:t>
            </a:r>
          </a:p>
          <a:p>
            <a:r>
              <a:rPr lang="en-US" dirty="0"/>
              <a:t>Emergency remediation 2016 – containerized drums</a:t>
            </a:r>
          </a:p>
          <a:p>
            <a:r>
              <a:rPr lang="en-US" dirty="0"/>
              <a:t>Awarded both EPA and state grants in 2017 and began work in 2018</a:t>
            </a:r>
          </a:p>
          <a:p>
            <a:r>
              <a:rPr lang="en-US" dirty="0"/>
              <a:t>ROC Realty tax foreclosure </a:t>
            </a:r>
          </a:p>
        </p:txBody>
      </p:sp>
      <p:sp>
        <p:nvSpPr>
          <p:cNvPr id="4" name="Slide Number Placeholder 3"/>
          <p:cNvSpPr>
            <a:spLocks noGrp="1"/>
          </p:cNvSpPr>
          <p:nvPr>
            <p:ph type="sldNum" sz="quarter" idx="5"/>
          </p:nvPr>
        </p:nvSpPr>
        <p:spPr/>
        <p:txBody>
          <a:bodyPr/>
          <a:lstStyle/>
          <a:p>
            <a:fld id="{1573552E-2A54-4A49-A0E2-FF14461B531B}" type="slidenum">
              <a:rPr lang="en-US" smtClean="0"/>
              <a:t>3</a:t>
            </a:fld>
            <a:endParaRPr lang="en-US"/>
          </a:p>
        </p:txBody>
      </p:sp>
    </p:spTree>
    <p:extLst>
      <p:ext uri="{BB962C8B-B14F-4D97-AF65-F5344CB8AC3E}">
        <p14:creationId xmlns:p14="http://schemas.microsoft.com/office/powerpoint/2010/main" val="314860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D3582-E6C8-419B-9F63-493702F24ADE}" type="slidenum">
              <a:rPr lang="en-US" smtClean="0"/>
              <a:t>12</a:t>
            </a:fld>
            <a:endParaRPr lang="en-US"/>
          </a:p>
        </p:txBody>
      </p:sp>
    </p:spTree>
    <p:extLst>
      <p:ext uri="{BB962C8B-B14F-4D97-AF65-F5344CB8AC3E}">
        <p14:creationId xmlns:p14="http://schemas.microsoft.com/office/powerpoint/2010/main" val="99854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[Median HH income at site $96k]</a:t>
            </a:r>
          </a:p>
        </p:txBody>
      </p:sp>
      <p:sp>
        <p:nvSpPr>
          <p:cNvPr id="4" name="Slide Number Placeholder 3"/>
          <p:cNvSpPr>
            <a:spLocks noGrp="1"/>
          </p:cNvSpPr>
          <p:nvPr>
            <p:ph type="sldNum" sz="quarter" idx="5"/>
          </p:nvPr>
        </p:nvSpPr>
        <p:spPr/>
        <p:txBody>
          <a:bodyPr/>
          <a:lstStyle/>
          <a:p>
            <a:fld id="{F05D3582-E6C8-419B-9F63-493702F24ADE}" type="slidenum">
              <a:rPr lang="en-US" smtClean="0"/>
              <a:t>13</a:t>
            </a:fld>
            <a:endParaRPr lang="en-US"/>
          </a:p>
        </p:txBody>
      </p:sp>
    </p:spTree>
    <p:extLst>
      <p:ext uri="{BB962C8B-B14F-4D97-AF65-F5344CB8AC3E}">
        <p14:creationId xmlns:p14="http://schemas.microsoft.com/office/powerpoint/2010/main" val="204117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https://www.thesunchronicle.com/news/local_news/people-want-to-be-in-homes-attleboro-area-housing-market-still-hot-despite-high-prices/article_7be45e9b-9fe0-54a5-8576-2dd524e6ba66.html</a:t>
            </a:r>
          </a:p>
        </p:txBody>
      </p:sp>
      <p:sp>
        <p:nvSpPr>
          <p:cNvPr id="4" name="Slide Number Placeholder 3"/>
          <p:cNvSpPr>
            <a:spLocks noGrp="1"/>
          </p:cNvSpPr>
          <p:nvPr>
            <p:ph type="sldNum" sz="quarter" idx="5"/>
          </p:nvPr>
        </p:nvSpPr>
        <p:spPr/>
        <p:txBody>
          <a:bodyPr/>
          <a:lstStyle/>
          <a:p>
            <a:fld id="{F05D3582-E6C8-419B-9F63-493702F24ADE}" type="slidenum">
              <a:rPr lang="en-US" smtClean="0"/>
              <a:t>16</a:t>
            </a:fld>
            <a:endParaRPr lang="en-US"/>
          </a:p>
        </p:txBody>
      </p:sp>
    </p:spTree>
    <p:extLst>
      <p:ext uri="{BB962C8B-B14F-4D97-AF65-F5344CB8AC3E}">
        <p14:creationId xmlns:p14="http://schemas.microsoft.com/office/powerpoint/2010/main" val="1484259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53,300 sf</a:t>
            </a:r>
          </a:p>
        </p:txBody>
      </p:sp>
      <p:sp>
        <p:nvSpPr>
          <p:cNvPr id="4" name="Slide Number Placeholder 3"/>
          <p:cNvSpPr>
            <a:spLocks noGrp="1"/>
          </p:cNvSpPr>
          <p:nvPr>
            <p:ph type="sldNum" sz="quarter" idx="5"/>
          </p:nvPr>
        </p:nvSpPr>
        <p:spPr/>
        <p:txBody>
          <a:bodyPr/>
          <a:lstStyle/>
          <a:p>
            <a:fld id="{F05D3582-E6C8-419B-9F63-493702F24ADE}" type="slidenum">
              <a:rPr lang="en-US" smtClean="0"/>
              <a:t>17</a:t>
            </a:fld>
            <a:endParaRPr lang="en-US"/>
          </a:p>
        </p:txBody>
      </p:sp>
    </p:spTree>
    <p:extLst>
      <p:ext uri="{BB962C8B-B14F-4D97-AF65-F5344CB8AC3E}">
        <p14:creationId xmlns:p14="http://schemas.microsoft.com/office/powerpoint/2010/main" val="371756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https://bentlyfoundation.org/grants/los-angeles-cleantech-incubator; </a:t>
            </a:r>
          </a:p>
          <a:p>
            <a:r>
              <a:rPr lang="en-US" dirty="0"/>
              <a:t>https://www.rentcafe.com/apartments-for-rent/us/ma/attleboro/?DetailsPreview=728768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67 Degrees Brewery, Franklin, MA</a:t>
            </a:r>
          </a:p>
          <a:p>
            <a:endParaRPr lang="en-US" dirty="0"/>
          </a:p>
        </p:txBody>
      </p:sp>
      <p:sp>
        <p:nvSpPr>
          <p:cNvPr id="4" name="Slide Number Placeholder 3"/>
          <p:cNvSpPr>
            <a:spLocks noGrp="1"/>
          </p:cNvSpPr>
          <p:nvPr>
            <p:ph type="sldNum" sz="quarter" idx="5"/>
          </p:nvPr>
        </p:nvSpPr>
        <p:spPr/>
        <p:txBody>
          <a:bodyPr/>
          <a:lstStyle/>
          <a:p>
            <a:fld id="{F05D3582-E6C8-419B-9F63-493702F24ADE}" type="slidenum">
              <a:rPr lang="en-US" smtClean="0"/>
              <a:t>23</a:t>
            </a:fld>
            <a:endParaRPr lang="en-US"/>
          </a:p>
        </p:txBody>
      </p:sp>
    </p:spTree>
    <p:extLst>
      <p:ext uri="{BB962C8B-B14F-4D97-AF65-F5344CB8AC3E}">
        <p14:creationId xmlns:p14="http://schemas.microsoft.com/office/powerpoint/2010/main" val="23880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883C-3D6A-448D-98FC-81F5D0F74418}"/>
              </a:ext>
            </a:extLst>
          </p:cNvPr>
          <p:cNvSpPr>
            <a:spLocks noGrp="1"/>
          </p:cNvSpPr>
          <p:nvPr>
            <p:ph type="title"/>
          </p:nvPr>
        </p:nvSpPr>
        <p:spPr>
          <a:xfrm>
            <a:off x="239110" y="127413"/>
            <a:ext cx="8686800" cy="45720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9040B39-7AE7-432D-8820-4A47F100366D}"/>
              </a:ext>
            </a:extLst>
          </p:cNvPr>
          <p:cNvSpPr>
            <a:spLocks noGrp="1"/>
          </p:cNvSpPr>
          <p:nvPr>
            <p:ph type="sldNum" sz="quarter" idx="10"/>
          </p:nvPr>
        </p:nvSpPr>
        <p:spPr/>
        <p:txBody>
          <a:bodyPr/>
          <a:lstStyle/>
          <a:p>
            <a:fld id="{21288D09-2570-4E55-A9A1-A2B329933713}" type="slidenum">
              <a:rPr lang="en-US" smtClean="0"/>
              <a:t>‹#›</a:t>
            </a:fld>
            <a:endParaRPr lang="en-US"/>
          </a:p>
        </p:txBody>
      </p:sp>
      <p:sp>
        <p:nvSpPr>
          <p:cNvPr id="5" name="Text Placeholder 4">
            <a:extLst>
              <a:ext uri="{FF2B5EF4-FFF2-40B4-BE49-F238E27FC236}">
                <a16:creationId xmlns:a16="http://schemas.microsoft.com/office/drawing/2014/main" id="{5FF65C01-251A-4248-A072-D13867AB564D}"/>
              </a:ext>
            </a:extLst>
          </p:cNvPr>
          <p:cNvSpPr>
            <a:spLocks noGrp="1"/>
          </p:cNvSpPr>
          <p:nvPr>
            <p:ph type="body" sz="quarter" idx="11"/>
          </p:nvPr>
        </p:nvSpPr>
        <p:spPr>
          <a:xfrm>
            <a:off x="241740" y="685800"/>
            <a:ext cx="4191000" cy="3352800"/>
          </a:xfrm>
        </p:spPr>
        <p:txBody>
          <a:bodyPr/>
          <a:lstStyle>
            <a:lvl1pPr>
              <a:lnSpc>
                <a:spcPct val="100000"/>
              </a:lnSpc>
              <a:spcBef>
                <a:spcPts val="600"/>
              </a:spcBef>
              <a:defRPr sz="1800" baseline="0">
                <a:latin typeface="Calibri" panose="020F0502020204030204" pitchFamily="34" charset="0"/>
              </a:defRPr>
            </a:lvl1pPr>
            <a:lvl2pPr>
              <a:lnSpc>
                <a:spcPct val="100000"/>
              </a:lnSpc>
              <a:spcBef>
                <a:spcPts val="600"/>
              </a:spcBef>
              <a:defRPr sz="1800" baseline="0">
                <a:latin typeface="Calibri" panose="020F0502020204030204" pitchFamily="34" charset="0"/>
              </a:defRPr>
            </a:lvl2pPr>
            <a:lvl3pPr>
              <a:lnSpc>
                <a:spcPct val="100000"/>
              </a:lnSpc>
              <a:spcBef>
                <a:spcPts val="600"/>
              </a:spcBef>
              <a:defRPr sz="1800" baseline="0">
                <a:latin typeface="Calibri" panose="020F0502020204030204" pitchFamily="34" charset="0"/>
              </a:defRPr>
            </a:lvl3pPr>
            <a:lvl4pPr>
              <a:lnSpc>
                <a:spcPct val="100000"/>
              </a:lnSpc>
              <a:spcBef>
                <a:spcPts val="600"/>
              </a:spcBef>
              <a:defRPr sz="1800" baseline="0">
                <a:latin typeface="Calibri" panose="020F0502020204030204" pitchFamily="34" charset="0"/>
              </a:defRPr>
            </a:lvl4pPr>
            <a:lvl5pPr>
              <a:lnSpc>
                <a:spcPct val="100000"/>
              </a:lnSpc>
              <a:spcBef>
                <a:spcPts val="600"/>
              </a:spcBef>
              <a:defRPr sz="1800"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9F076D27-5BA9-4E1A-BB70-1C2FA60B9D75}"/>
              </a:ext>
            </a:extLst>
          </p:cNvPr>
          <p:cNvSpPr>
            <a:spLocks noGrp="1"/>
          </p:cNvSpPr>
          <p:nvPr>
            <p:ph type="body" sz="quarter" idx="12"/>
          </p:nvPr>
        </p:nvSpPr>
        <p:spPr>
          <a:xfrm>
            <a:off x="228600" y="6643590"/>
            <a:ext cx="8686800" cy="182880"/>
          </a:xfrm>
        </p:spPr>
        <p:txBody>
          <a:bodyPr>
            <a:noAutofit/>
          </a:bodyPr>
          <a:lstStyle>
            <a:lvl1pPr marL="0" indent="0">
              <a:buNone/>
              <a:defRPr sz="100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848428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883C-3D6A-448D-98FC-81F5D0F74418}"/>
              </a:ext>
            </a:extLst>
          </p:cNvPr>
          <p:cNvSpPr>
            <a:spLocks noGrp="1"/>
          </p:cNvSpPr>
          <p:nvPr>
            <p:ph type="title"/>
          </p:nvPr>
        </p:nvSpPr>
        <p:spPr>
          <a:xfrm>
            <a:off x="239110" y="127413"/>
            <a:ext cx="8686800" cy="45720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D9040B39-7AE7-432D-8820-4A47F100366D}"/>
              </a:ext>
            </a:extLst>
          </p:cNvPr>
          <p:cNvSpPr>
            <a:spLocks noGrp="1"/>
          </p:cNvSpPr>
          <p:nvPr>
            <p:ph type="sldNum" sz="quarter" idx="10"/>
          </p:nvPr>
        </p:nvSpPr>
        <p:spPr/>
        <p:txBody>
          <a:bodyPr/>
          <a:lstStyle/>
          <a:p>
            <a:fld id="{21288D09-2570-4E55-A9A1-A2B329933713}" type="slidenum">
              <a:rPr lang="en-US" smtClean="0"/>
              <a:t>‹#›</a:t>
            </a:fld>
            <a:endParaRPr lang="en-US"/>
          </a:p>
        </p:txBody>
      </p:sp>
      <p:sp>
        <p:nvSpPr>
          <p:cNvPr id="7" name="Text Placeholder 6">
            <a:extLst>
              <a:ext uri="{FF2B5EF4-FFF2-40B4-BE49-F238E27FC236}">
                <a16:creationId xmlns:a16="http://schemas.microsoft.com/office/drawing/2014/main" id="{9F076D27-5BA9-4E1A-BB70-1C2FA60B9D75}"/>
              </a:ext>
            </a:extLst>
          </p:cNvPr>
          <p:cNvSpPr>
            <a:spLocks noGrp="1"/>
          </p:cNvSpPr>
          <p:nvPr>
            <p:ph type="body" sz="quarter" idx="12"/>
          </p:nvPr>
        </p:nvSpPr>
        <p:spPr>
          <a:xfrm>
            <a:off x="228600" y="6643590"/>
            <a:ext cx="8686800" cy="182880"/>
          </a:xfrm>
        </p:spPr>
        <p:txBody>
          <a:bodyPr>
            <a:noAutofit/>
          </a:bodyPr>
          <a:lstStyle>
            <a:lvl1pPr marL="0" indent="0">
              <a:buNone/>
              <a:defRPr sz="100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5450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040B39-7AE7-432D-8820-4A47F100366D}"/>
              </a:ext>
            </a:extLst>
          </p:cNvPr>
          <p:cNvSpPr>
            <a:spLocks noGrp="1"/>
          </p:cNvSpPr>
          <p:nvPr>
            <p:ph type="sldNum" sz="quarter" idx="10"/>
          </p:nvPr>
        </p:nvSpPr>
        <p:spPr/>
        <p:txBody>
          <a:bodyPr/>
          <a:lstStyle/>
          <a:p>
            <a:fld id="{21288D09-2570-4E55-A9A1-A2B329933713}" type="slidenum">
              <a:rPr lang="en-US" smtClean="0"/>
              <a:t>‹#›</a:t>
            </a:fld>
            <a:endParaRPr lang="en-US"/>
          </a:p>
        </p:txBody>
      </p:sp>
    </p:spTree>
    <p:extLst>
      <p:ext uri="{BB962C8B-B14F-4D97-AF65-F5344CB8AC3E}">
        <p14:creationId xmlns:p14="http://schemas.microsoft.com/office/powerpoint/2010/main" val="41668893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27413"/>
            <a:ext cx="8686800" cy="457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632" y="685800"/>
            <a:ext cx="4331368" cy="5943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5" name="Slide Number Placeholder 4">
            <a:extLst>
              <a:ext uri="{FF2B5EF4-FFF2-40B4-BE49-F238E27FC236}">
                <a16:creationId xmlns:a16="http://schemas.microsoft.com/office/drawing/2014/main" id="{FC4064DB-3B34-4E71-9927-AC33E27BDC2A}"/>
              </a:ext>
            </a:extLst>
          </p:cNvPr>
          <p:cNvSpPr>
            <a:spLocks noGrp="1"/>
          </p:cNvSpPr>
          <p:nvPr>
            <p:ph type="sldNum" sz="quarter" idx="4"/>
          </p:nvPr>
        </p:nvSpPr>
        <p:spPr>
          <a:xfrm>
            <a:off x="8455510" y="6403011"/>
            <a:ext cx="447857"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21288D09-2570-4E55-A9A1-A2B329933713}" type="slidenum">
              <a:rPr lang="en-US" smtClean="0"/>
              <a:t>‹#›</a:t>
            </a:fld>
            <a:endParaRPr lang="en-US"/>
          </a:p>
        </p:txBody>
      </p:sp>
    </p:spTree>
    <p:extLst>
      <p:ext uri="{BB962C8B-B14F-4D97-AF65-F5344CB8AC3E}">
        <p14:creationId xmlns:p14="http://schemas.microsoft.com/office/powerpoint/2010/main" val="25509111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7" r:id="rId3"/>
  </p:sldLayoutIdLst>
  <p:txStyles>
    <p:titleStyle>
      <a:lvl1pPr algn="l" defTabSz="914400" rtl="0" eaLnBrk="1" latinLnBrk="0" hangingPunct="1">
        <a:lnSpc>
          <a:spcPct val="90000"/>
        </a:lnSpc>
        <a:spcBef>
          <a:spcPct val="0"/>
        </a:spcBef>
        <a:buNone/>
        <a:defRPr sz="2000" b="0" kern="1200" cap="all"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6">
          <p15:clr>
            <a:srgbClr val="F26B43"/>
          </p15:clr>
        </p15:guide>
        <p15:guide id="2" pos="144">
          <p15:clr>
            <a:srgbClr val="F26B43"/>
          </p15:clr>
        </p15:guide>
        <p15:guide id="3" pos="5616">
          <p15:clr>
            <a:srgbClr val="F26B43"/>
          </p15:clr>
        </p15:guide>
        <p15:guide id="4" orient="horz" pos="288">
          <p15:clr>
            <a:srgbClr val="F26B43"/>
          </p15:clr>
        </p15:guide>
        <p15:guide id="5" orient="horz" pos="2160">
          <p15:clr>
            <a:srgbClr val="F26B43"/>
          </p15:clr>
        </p15:guide>
        <p15:guide id="6" pos="2880">
          <p15:clr>
            <a:srgbClr val="F26B43"/>
          </p15:clr>
        </p15:guide>
        <p15:guide id="7" orient="horz"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samcnetwork.org/" TargetMode="External"/><Relationship Id="rId2" Type="http://schemas.openxmlformats.org/officeDocument/2006/relationships/hyperlink" Target="https://cam.masstech.org/" TargetMode="Externa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newengland.com/today/travel/massachusetts/guide-to-central-massachusetts-craft-breweries/" TargetMode="Externa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asri.org/hike/wildliferefuges/caratunk-wildlife-refuge.html" TargetMode="Externa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0412C6-610B-4797-9EF1-589369EEAEAC}"/>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0" y="0"/>
            <a:ext cx="9144000" cy="6858000"/>
          </a:xfrm>
          <a:prstGeom prst="rect">
            <a:avLst/>
          </a:prstGeom>
        </p:spPr>
      </p:pic>
      <p:sp>
        <p:nvSpPr>
          <p:cNvPr id="10" name="TextBox 9">
            <a:extLst>
              <a:ext uri="{FF2B5EF4-FFF2-40B4-BE49-F238E27FC236}">
                <a16:creationId xmlns:a16="http://schemas.microsoft.com/office/drawing/2014/main" id="{4F0326EB-18FF-484F-9693-DF774450F332}"/>
              </a:ext>
            </a:extLst>
          </p:cNvPr>
          <p:cNvSpPr txBox="1"/>
          <p:nvPr/>
        </p:nvSpPr>
        <p:spPr>
          <a:xfrm>
            <a:off x="647700" y="1219200"/>
            <a:ext cx="7848600" cy="1785104"/>
          </a:xfrm>
          <a:prstGeom prst="rect">
            <a:avLst/>
          </a:prstGeom>
          <a:noFill/>
        </p:spPr>
        <p:txBody>
          <a:bodyPr wrap="square" rtlCol="0">
            <a:spAutoFit/>
          </a:bodyPr>
          <a:lstStyle/>
          <a:p>
            <a:pPr algn="ctr"/>
            <a:r>
              <a:rPr lang="en-US" sz="2800" dirty="0">
                <a:solidFill>
                  <a:schemeClr val="bg1"/>
                </a:solidFill>
                <a:latin typeface="+mn-lt"/>
              </a:rPr>
              <a:t>Attleboro Dyeworks in Seekonk</a:t>
            </a:r>
          </a:p>
          <a:p>
            <a:pPr algn="ctr"/>
            <a:r>
              <a:rPr lang="en-US" sz="2800" dirty="0">
                <a:solidFill>
                  <a:schemeClr val="bg1"/>
                </a:solidFill>
                <a:latin typeface="+mn-lt"/>
              </a:rPr>
              <a:t>SITE ANALYSIS / REDEVELOPMENT OPPORTUNITIES</a:t>
            </a:r>
          </a:p>
          <a:p>
            <a:pPr algn="ctr"/>
            <a:endParaRPr lang="en-US" dirty="0">
              <a:solidFill>
                <a:schemeClr val="bg1"/>
              </a:solidFill>
              <a:latin typeface="+mn-lt"/>
            </a:endParaRPr>
          </a:p>
          <a:p>
            <a:pPr algn="ctr"/>
            <a:r>
              <a:rPr lang="en-US" dirty="0">
                <a:solidFill>
                  <a:schemeClr val="bg1"/>
                </a:solidFill>
                <a:latin typeface="+mn-lt"/>
              </a:rPr>
              <a:t>June 8, 2022</a:t>
            </a:r>
          </a:p>
          <a:p>
            <a:pPr algn="ctr"/>
            <a:r>
              <a:rPr lang="en-US" dirty="0">
                <a:solidFill>
                  <a:schemeClr val="bg1"/>
                </a:solidFill>
                <a:latin typeface="+mn-lt"/>
              </a:rPr>
              <a:t>Joint Board of Selectmen &amp; Planning Board Meeting</a:t>
            </a:r>
          </a:p>
        </p:txBody>
      </p:sp>
      <p:sp>
        <p:nvSpPr>
          <p:cNvPr id="14" name="TextBox 13">
            <a:extLst>
              <a:ext uri="{FF2B5EF4-FFF2-40B4-BE49-F238E27FC236}">
                <a16:creationId xmlns:a16="http://schemas.microsoft.com/office/drawing/2014/main" id="{E69961C3-1101-4136-A595-253FEDA27F46}"/>
              </a:ext>
            </a:extLst>
          </p:cNvPr>
          <p:cNvSpPr txBox="1"/>
          <p:nvPr/>
        </p:nvSpPr>
        <p:spPr>
          <a:xfrm>
            <a:off x="1638300" y="6339208"/>
            <a:ext cx="58674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457200" algn="r"/>
                <a:tab pos="2971800" algn="ctr"/>
                <a:tab pos="5943600" algn="r"/>
              </a:tabLst>
            </a:pPr>
            <a:r>
              <a:rPr kumimoji="0" lang="en-US" altLang="en-US" sz="1600" b="1" i="0" u="none" strike="noStrike" cap="none" spc="110" normalizeH="0" dirty="0">
                <a:ln>
                  <a:noFill/>
                </a:ln>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US" altLang="en-US" sz="1600" b="1" spc="11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Madden Planning Group   </a:t>
            </a:r>
            <a:r>
              <a:rPr kumimoji="0" lang="en-US" altLang="en-US" sz="1600" b="1" i="0" u="none" strike="noStrike" cap="none" spc="110" normalizeH="0" dirty="0">
                <a:ln>
                  <a:noFill/>
                </a:ln>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US" altLang="en-US" sz="1600" b="1" spc="110"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Goode Landscape Studio</a:t>
            </a:r>
            <a:endParaRPr kumimoji="0" lang="en-US" altLang="en-US" sz="1600" b="1" i="0" u="none" strike="noStrike" cap="none" spc="110" normalizeH="0" dirty="0">
              <a:ln>
                <a:noFill/>
              </a:ln>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3208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21FB-B1C8-4056-8E5C-F795D6A2BA4A}"/>
              </a:ext>
            </a:extLst>
          </p:cNvPr>
          <p:cNvSpPr>
            <a:spLocks noGrp="1"/>
          </p:cNvSpPr>
          <p:nvPr>
            <p:ph type="title"/>
          </p:nvPr>
        </p:nvSpPr>
        <p:spPr/>
        <p:txBody>
          <a:bodyPr/>
          <a:lstStyle/>
          <a:p>
            <a:r>
              <a:rPr lang="en-US" dirty="0"/>
              <a:t>Ownership: Property Survey</a:t>
            </a:r>
          </a:p>
        </p:txBody>
      </p:sp>
      <p:sp>
        <p:nvSpPr>
          <p:cNvPr id="3" name="Text Placeholder 2">
            <a:extLst>
              <a:ext uri="{FF2B5EF4-FFF2-40B4-BE49-F238E27FC236}">
                <a16:creationId xmlns:a16="http://schemas.microsoft.com/office/drawing/2014/main" id="{90A01A49-8555-489F-93C7-31CC0EE06BD5}"/>
              </a:ext>
            </a:extLst>
          </p:cNvPr>
          <p:cNvSpPr>
            <a:spLocks noGrp="1"/>
          </p:cNvSpPr>
          <p:nvPr>
            <p:ph type="body" sz="quarter" idx="12"/>
          </p:nvPr>
        </p:nvSpPr>
        <p:spPr/>
        <p:txBody>
          <a:bodyPr/>
          <a:lstStyle/>
          <a:p>
            <a:r>
              <a:rPr lang="en-US" dirty="0"/>
              <a:t>Ransom Consulting, October 2018, Existing Conditions Plan (parcel areas)</a:t>
            </a:r>
          </a:p>
        </p:txBody>
      </p:sp>
      <p:pic>
        <p:nvPicPr>
          <p:cNvPr id="5" name="Picture 4">
            <a:extLst>
              <a:ext uri="{FF2B5EF4-FFF2-40B4-BE49-F238E27FC236}">
                <a16:creationId xmlns:a16="http://schemas.microsoft.com/office/drawing/2014/main" id="{83C5ACC4-8815-45CE-BDF6-FBC80399E0E1}"/>
              </a:ext>
            </a:extLst>
          </p:cNvPr>
          <p:cNvPicPr>
            <a:picLocks noChangeAspect="1"/>
          </p:cNvPicPr>
          <p:nvPr/>
        </p:nvPicPr>
        <p:blipFill rotWithShape="1">
          <a:blip r:embed="rId2">
            <a:extLst>
              <a:ext uri="{28A0092B-C50C-407E-A947-70E740481C1C}">
                <a14:useLocalDpi xmlns:a14="http://schemas.microsoft.com/office/drawing/2010/main" val="0"/>
              </a:ext>
            </a:extLst>
          </a:blip>
          <a:srcRect l="2385" t="2548" r="2615" b="2498"/>
          <a:stretch/>
        </p:blipFill>
        <p:spPr>
          <a:xfrm>
            <a:off x="218090" y="685800"/>
            <a:ext cx="8686800" cy="5791200"/>
          </a:xfrm>
          <a:prstGeom prst="rect">
            <a:avLst/>
          </a:prstGeom>
        </p:spPr>
      </p:pic>
      <p:graphicFrame>
        <p:nvGraphicFramePr>
          <p:cNvPr id="15" name="Table 14">
            <a:extLst>
              <a:ext uri="{FF2B5EF4-FFF2-40B4-BE49-F238E27FC236}">
                <a16:creationId xmlns:a16="http://schemas.microsoft.com/office/drawing/2014/main" id="{BD71A763-19E0-44B6-93D5-F5023A53BB6B}"/>
              </a:ext>
            </a:extLst>
          </p:cNvPr>
          <p:cNvGraphicFramePr>
            <a:graphicFrameLocks noGrp="1"/>
          </p:cNvGraphicFramePr>
          <p:nvPr>
            <p:extLst>
              <p:ext uri="{D42A27DB-BD31-4B8C-83A1-F6EECF244321}">
                <p14:modId xmlns:p14="http://schemas.microsoft.com/office/powerpoint/2010/main" val="1604677458"/>
              </p:ext>
            </p:extLst>
          </p:nvPr>
        </p:nvGraphicFramePr>
        <p:xfrm>
          <a:off x="6553200" y="838200"/>
          <a:ext cx="1641566" cy="1447800"/>
        </p:xfrm>
        <a:graphic>
          <a:graphicData uri="http://schemas.openxmlformats.org/drawingml/2006/table">
            <a:tbl>
              <a:tblPr>
                <a:effectLst>
                  <a:outerShdw blurRad="50800" dist="38100" dir="2700000" algn="tl" rotWithShape="0">
                    <a:prstClr val="black">
                      <a:alpha val="40000"/>
                    </a:prstClr>
                  </a:outerShdw>
                </a:effectLst>
              </a:tblPr>
              <a:tblGrid>
                <a:gridCol w="941019">
                  <a:extLst>
                    <a:ext uri="{9D8B030D-6E8A-4147-A177-3AD203B41FA5}">
                      <a16:colId xmlns:a16="http://schemas.microsoft.com/office/drawing/2014/main" val="1866879231"/>
                    </a:ext>
                  </a:extLst>
                </a:gridCol>
                <a:gridCol w="700547">
                  <a:extLst>
                    <a:ext uri="{9D8B030D-6E8A-4147-A177-3AD203B41FA5}">
                      <a16:colId xmlns:a16="http://schemas.microsoft.com/office/drawing/2014/main" val="3229448796"/>
                    </a:ext>
                  </a:extLst>
                </a:gridCol>
              </a:tblGrid>
              <a:tr h="216685">
                <a:tc>
                  <a:txBody>
                    <a:bodyPr/>
                    <a:lstStyle/>
                    <a:p>
                      <a:pPr algn="l"/>
                      <a:r>
                        <a:rPr lang="en-US" sz="1300" i="1" dirty="0">
                          <a:effectLst/>
                          <a:latin typeface="+mn-lt"/>
                        </a:rPr>
                        <a:t>Lot #</a:t>
                      </a:r>
                      <a:endParaRPr lang="en-US" sz="130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i="1" dirty="0">
                          <a:effectLst/>
                          <a:latin typeface="+mn-lt"/>
                        </a:rPr>
                        <a:t>Survey</a:t>
                      </a:r>
                      <a:endParaRPr lang="en-US" sz="130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32397013"/>
                  </a:ext>
                </a:extLst>
              </a:tr>
              <a:tr h="245304">
                <a:tc>
                  <a:txBody>
                    <a:bodyPr/>
                    <a:lstStyle/>
                    <a:p>
                      <a:r>
                        <a:rPr lang="en-US" sz="1300" dirty="0">
                          <a:effectLst/>
                          <a:latin typeface="+mn-lt"/>
                        </a:rPr>
                        <a:t>Lot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chemeClr val="bg1"/>
                    </a:solidFill>
                  </a:tcPr>
                </a:tc>
                <a:tc>
                  <a:txBody>
                    <a:bodyPr/>
                    <a:lstStyle/>
                    <a:p>
                      <a:pPr algn="r"/>
                      <a:r>
                        <a:rPr lang="en-US" sz="1300" dirty="0">
                          <a:effectLst/>
                          <a:latin typeface="+mn-lt"/>
                        </a:rPr>
                        <a:t>6.1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6703120"/>
                  </a:ext>
                </a:extLst>
              </a:tr>
              <a:tr h="245304">
                <a:tc>
                  <a:txBody>
                    <a:bodyPr/>
                    <a:lstStyle/>
                    <a:p>
                      <a:r>
                        <a:rPr lang="en-US" sz="1300" dirty="0">
                          <a:effectLst/>
                          <a:latin typeface="+mn-lt"/>
                        </a:rPr>
                        <a:t>Lot 477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chemeClr val="bg1"/>
                    </a:solidFill>
                  </a:tcPr>
                </a:tc>
                <a:tc>
                  <a:txBody>
                    <a:bodyPr/>
                    <a:lstStyle/>
                    <a:p>
                      <a:pPr algn="r"/>
                      <a:r>
                        <a:rPr lang="en-US" sz="1300" dirty="0">
                          <a:effectLst/>
                          <a:latin typeface="+mn-lt"/>
                        </a:rPr>
                        <a:t>1.2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5322302"/>
                  </a:ext>
                </a:extLst>
              </a:tr>
              <a:tr h="245304">
                <a:tc>
                  <a:txBody>
                    <a:bodyPr/>
                    <a:lstStyle/>
                    <a:p>
                      <a:r>
                        <a:rPr lang="en-US" sz="1300" dirty="0">
                          <a:effectLst/>
                          <a:latin typeface="+mn-lt"/>
                        </a:rPr>
                        <a:t>Lot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ABABA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dirty="0">
                          <a:effectLst/>
                          <a:latin typeface="+mn-lt"/>
                        </a:rPr>
                        <a:t>0.9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ABABA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49908986"/>
                  </a:ext>
                </a:extLst>
              </a:tr>
              <a:tr h="216685">
                <a:tc>
                  <a:txBody>
                    <a:bodyPr/>
                    <a:lstStyle/>
                    <a:p>
                      <a:r>
                        <a:rPr lang="en-US" sz="1300" b="1" dirty="0">
                          <a:effectLst/>
                          <a:latin typeface="+mn-lt"/>
                        </a:rPr>
                        <a:t>TOTAL</a:t>
                      </a:r>
                      <a:endParaRPr lang="en-US" sz="130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b="1" dirty="0">
                          <a:effectLst/>
                          <a:latin typeface="+mn-lt"/>
                        </a:rPr>
                        <a:t>8.2 ac</a:t>
                      </a:r>
                      <a:endParaRPr lang="en-US" sz="130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87463748"/>
                  </a:ext>
                </a:extLst>
              </a:tr>
            </a:tbl>
          </a:graphicData>
        </a:graphic>
      </p:graphicFrame>
      <p:sp>
        <p:nvSpPr>
          <p:cNvPr id="4" name="Freeform: Shape 3">
            <a:extLst>
              <a:ext uri="{FF2B5EF4-FFF2-40B4-BE49-F238E27FC236}">
                <a16:creationId xmlns:a16="http://schemas.microsoft.com/office/drawing/2014/main" id="{A1E364F2-626A-4848-9880-E985641F3279}"/>
              </a:ext>
            </a:extLst>
          </p:cNvPr>
          <p:cNvSpPr/>
          <p:nvPr/>
        </p:nvSpPr>
        <p:spPr>
          <a:xfrm>
            <a:off x="949234" y="1985554"/>
            <a:ext cx="4667795" cy="3605349"/>
          </a:xfrm>
          <a:custGeom>
            <a:avLst/>
            <a:gdLst>
              <a:gd name="connsiteX0" fmla="*/ 374469 w 5320937"/>
              <a:gd name="connsiteY0" fmla="*/ 0 h 3605349"/>
              <a:gd name="connsiteX1" fmla="*/ 0 w 5320937"/>
              <a:gd name="connsiteY1" fmla="*/ 391886 h 3605349"/>
              <a:gd name="connsiteX2" fmla="*/ 95795 w 5320937"/>
              <a:gd name="connsiteY2" fmla="*/ 1367246 h 3605349"/>
              <a:gd name="connsiteX3" fmla="*/ 78377 w 5320937"/>
              <a:gd name="connsiteY3" fmla="*/ 1637212 h 3605349"/>
              <a:gd name="connsiteX4" fmla="*/ 1384663 w 5320937"/>
              <a:gd name="connsiteY4" fmla="*/ 2908663 h 3605349"/>
              <a:gd name="connsiteX5" fmla="*/ 1785257 w 5320937"/>
              <a:gd name="connsiteY5" fmla="*/ 2830286 h 3605349"/>
              <a:gd name="connsiteX6" fmla="*/ 2177143 w 5320937"/>
              <a:gd name="connsiteY6" fmla="*/ 3143795 h 3605349"/>
              <a:gd name="connsiteX7" fmla="*/ 2386149 w 5320937"/>
              <a:gd name="connsiteY7" fmla="*/ 3605349 h 3605349"/>
              <a:gd name="connsiteX8" fmla="*/ 2629989 w 5320937"/>
              <a:gd name="connsiteY8" fmla="*/ 3526972 h 3605349"/>
              <a:gd name="connsiteX9" fmla="*/ 2699657 w 5320937"/>
              <a:gd name="connsiteY9" fmla="*/ 3422469 h 3605349"/>
              <a:gd name="connsiteX10" fmla="*/ 2760617 w 5320937"/>
              <a:gd name="connsiteY10" fmla="*/ 3378926 h 3605349"/>
              <a:gd name="connsiteX11" fmla="*/ 2830286 w 5320937"/>
              <a:gd name="connsiteY11" fmla="*/ 3396343 h 3605349"/>
              <a:gd name="connsiteX12" fmla="*/ 3936275 w 5320937"/>
              <a:gd name="connsiteY12" fmla="*/ 3335383 h 3605349"/>
              <a:gd name="connsiteX13" fmla="*/ 4667795 w 5320937"/>
              <a:gd name="connsiteY13" fmla="*/ 3108960 h 3605349"/>
              <a:gd name="connsiteX14" fmla="*/ 4397829 w 5320937"/>
              <a:gd name="connsiteY14" fmla="*/ 2943497 h 3605349"/>
              <a:gd name="connsiteX15" fmla="*/ 4389120 w 5320937"/>
              <a:gd name="connsiteY15" fmla="*/ 2891246 h 3605349"/>
              <a:gd name="connsiteX16" fmla="*/ 4310743 w 5320937"/>
              <a:gd name="connsiteY16" fmla="*/ 2882537 h 3605349"/>
              <a:gd name="connsiteX17" fmla="*/ 4171406 w 5320937"/>
              <a:gd name="connsiteY17" fmla="*/ 2795452 h 3605349"/>
              <a:gd name="connsiteX18" fmla="*/ 4110446 w 5320937"/>
              <a:gd name="connsiteY18" fmla="*/ 2838995 h 3605349"/>
              <a:gd name="connsiteX19" fmla="*/ 4023360 w 5320937"/>
              <a:gd name="connsiteY19" fmla="*/ 2795452 h 3605349"/>
              <a:gd name="connsiteX20" fmla="*/ 4014652 w 5320937"/>
              <a:gd name="connsiteY20" fmla="*/ 2734492 h 3605349"/>
              <a:gd name="connsiteX21" fmla="*/ 4005943 w 5320937"/>
              <a:gd name="connsiteY21" fmla="*/ 2673532 h 3605349"/>
              <a:gd name="connsiteX22" fmla="*/ 4171406 w 5320937"/>
              <a:gd name="connsiteY22" fmla="*/ 2499360 h 3605349"/>
              <a:gd name="connsiteX23" fmla="*/ 4206240 w 5320937"/>
              <a:gd name="connsiteY23" fmla="*/ 2534195 h 3605349"/>
              <a:gd name="connsiteX24" fmla="*/ 4249783 w 5320937"/>
              <a:gd name="connsiteY24" fmla="*/ 2481943 h 3605349"/>
              <a:gd name="connsiteX25" fmla="*/ 4206240 w 5320937"/>
              <a:gd name="connsiteY25" fmla="*/ 2447109 h 3605349"/>
              <a:gd name="connsiteX26" fmla="*/ 4275909 w 5320937"/>
              <a:gd name="connsiteY26" fmla="*/ 2316480 h 3605349"/>
              <a:gd name="connsiteX27" fmla="*/ 4275909 w 5320937"/>
              <a:gd name="connsiteY27" fmla="*/ 2264229 h 3605349"/>
              <a:gd name="connsiteX28" fmla="*/ 4293326 w 5320937"/>
              <a:gd name="connsiteY28" fmla="*/ 2238103 h 3605349"/>
              <a:gd name="connsiteX29" fmla="*/ 4371703 w 5320937"/>
              <a:gd name="connsiteY29" fmla="*/ 2281646 h 3605349"/>
              <a:gd name="connsiteX30" fmla="*/ 4380412 w 5320937"/>
              <a:gd name="connsiteY30" fmla="*/ 2316480 h 3605349"/>
              <a:gd name="connsiteX31" fmla="*/ 4476206 w 5320937"/>
              <a:gd name="connsiteY31" fmla="*/ 2299063 h 3605349"/>
              <a:gd name="connsiteX32" fmla="*/ 4493623 w 5320937"/>
              <a:gd name="connsiteY32" fmla="*/ 2220686 h 3605349"/>
              <a:gd name="connsiteX33" fmla="*/ 4632960 w 5320937"/>
              <a:gd name="connsiteY33" fmla="*/ 2107475 h 3605349"/>
              <a:gd name="connsiteX34" fmla="*/ 4737463 w 5320937"/>
              <a:gd name="connsiteY34" fmla="*/ 2063932 h 3605349"/>
              <a:gd name="connsiteX35" fmla="*/ 5320937 w 5320937"/>
              <a:gd name="connsiteY35" fmla="*/ 1349829 h 3605349"/>
              <a:gd name="connsiteX36" fmla="*/ 4720046 w 5320937"/>
              <a:gd name="connsiteY36" fmla="*/ 809897 h 3605349"/>
              <a:gd name="connsiteX37" fmla="*/ 3735977 w 5320937"/>
              <a:gd name="connsiteY37" fmla="*/ 1950720 h 3605349"/>
              <a:gd name="connsiteX38" fmla="*/ 3614057 w 5320937"/>
              <a:gd name="connsiteY38" fmla="*/ 2116183 h 3605349"/>
              <a:gd name="connsiteX39" fmla="*/ 3396343 w 5320937"/>
              <a:gd name="connsiteY39" fmla="*/ 1985555 h 3605349"/>
              <a:gd name="connsiteX40" fmla="*/ 3178629 w 5320937"/>
              <a:gd name="connsiteY40" fmla="*/ 1907177 h 3605349"/>
              <a:gd name="connsiteX41" fmla="*/ 2873829 w 5320937"/>
              <a:gd name="connsiteY41" fmla="*/ 1785257 h 3605349"/>
              <a:gd name="connsiteX42" fmla="*/ 2725783 w 5320937"/>
              <a:gd name="connsiteY42" fmla="*/ 1750423 h 3605349"/>
              <a:gd name="connsiteX43" fmla="*/ 2586446 w 5320937"/>
              <a:gd name="connsiteY43" fmla="*/ 1689463 h 3605349"/>
              <a:gd name="connsiteX44" fmla="*/ 2473235 w 5320937"/>
              <a:gd name="connsiteY44" fmla="*/ 1584960 h 3605349"/>
              <a:gd name="connsiteX45" fmla="*/ 2394857 w 5320937"/>
              <a:gd name="connsiteY45" fmla="*/ 1436915 h 3605349"/>
              <a:gd name="connsiteX46" fmla="*/ 2394857 w 5320937"/>
              <a:gd name="connsiteY46" fmla="*/ 1393372 h 3605349"/>
              <a:gd name="connsiteX47" fmla="*/ 2629989 w 5320937"/>
              <a:gd name="connsiteY47" fmla="*/ 1140823 h 3605349"/>
              <a:gd name="connsiteX48" fmla="*/ 2769326 w 5320937"/>
              <a:gd name="connsiteY48" fmla="*/ 1045029 h 3605349"/>
              <a:gd name="connsiteX49" fmla="*/ 2786743 w 5320937"/>
              <a:gd name="connsiteY49" fmla="*/ 836023 h 3605349"/>
              <a:gd name="connsiteX50" fmla="*/ 2734492 w 5320937"/>
              <a:gd name="connsiteY50" fmla="*/ 731520 h 3605349"/>
              <a:gd name="connsiteX51" fmla="*/ 2595155 w 5320937"/>
              <a:gd name="connsiteY51" fmla="*/ 853440 h 3605349"/>
              <a:gd name="connsiteX52" fmla="*/ 2455817 w 5320937"/>
              <a:gd name="connsiteY52" fmla="*/ 827315 h 3605349"/>
              <a:gd name="connsiteX53" fmla="*/ 2464526 w 5320937"/>
              <a:gd name="connsiteY53" fmla="*/ 627017 h 3605349"/>
              <a:gd name="connsiteX54" fmla="*/ 2551612 w 5320937"/>
              <a:gd name="connsiteY54" fmla="*/ 435429 h 3605349"/>
              <a:gd name="connsiteX55" fmla="*/ 2595155 w 5320937"/>
              <a:gd name="connsiteY55" fmla="*/ 365760 h 3605349"/>
              <a:gd name="connsiteX56" fmla="*/ 2612572 w 5320937"/>
              <a:gd name="connsiteY56" fmla="*/ 261257 h 3605349"/>
              <a:gd name="connsiteX57" fmla="*/ 2481943 w 5320937"/>
              <a:gd name="connsiteY57" fmla="*/ 174172 h 3605349"/>
              <a:gd name="connsiteX58" fmla="*/ 2368732 w 5320937"/>
              <a:gd name="connsiteY58" fmla="*/ 209006 h 3605349"/>
              <a:gd name="connsiteX59" fmla="*/ 2299063 w 5320937"/>
              <a:gd name="connsiteY59" fmla="*/ 278675 h 3605349"/>
              <a:gd name="connsiteX60" fmla="*/ 2177143 w 5320937"/>
              <a:gd name="connsiteY60" fmla="*/ 296092 h 3605349"/>
              <a:gd name="connsiteX61" fmla="*/ 1793966 w 5320937"/>
              <a:gd name="connsiteY61" fmla="*/ 60960 h 3605349"/>
              <a:gd name="connsiteX62" fmla="*/ 1515292 w 5320937"/>
              <a:gd name="connsiteY62" fmla="*/ 69669 h 3605349"/>
              <a:gd name="connsiteX63" fmla="*/ 1410789 w 5320937"/>
              <a:gd name="connsiteY63" fmla="*/ 87086 h 3605349"/>
              <a:gd name="connsiteX64" fmla="*/ 1219200 w 5320937"/>
              <a:gd name="connsiteY64" fmla="*/ 209006 h 3605349"/>
              <a:gd name="connsiteX65" fmla="*/ 1166949 w 5320937"/>
              <a:gd name="connsiteY65" fmla="*/ 296092 h 3605349"/>
              <a:gd name="connsiteX66" fmla="*/ 1132115 w 5320937"/>
              <a:gd name="connsiteY66" fmla="*/ 365760 h 3605349"/>
              <a:gd name="connsiteX67" fmla="*/ 1053737 w 5320937"/>
              <a:gd name="connsiteY67" fmla="*/ 357052 h 3605349"/>
              <a:gd name="connsiteX68" fmla="*/ 914400 w 5320937"/>
              <a:gd name="connsiteY68" fmla="*/ 418012 h 3605349"/>
              <a:gd name="connsiteX69" fmla="*/ 836023 w 5320937"/>
              <a:gd name="connsiteY69" fmla="*/ 487680 h 3605349"/>
              <a:gd name="connsiteX70" fmla="*/ 731520 w 5320937"/>
              <a:gd name="connsiteY70" fmla="*/ 548640 h 3605349"/>
              <a:gd name="connsiteX71" fmla="*/ 557349 w 5320937"/>
              <a:gd name="connsiteY71" fmla="*/ 531223 h 3605349"/>
              <a:gd name="connsiteX72" fmla="*/ 452846 w 5320937"/>
              <a:gd name="connsiteY72" fmla="*/ 452846 h 3605349"/>
              <a:gd name="connsiteX73" fmla="*/ 409303 w 5320937"/>
              <a:gd name="connsiteY73" fmla="*/ 287383 h 3605349"/>
              <a:gd name="connsiteX74" fmla="*/ 365760 w 5320937"/>
              <a:gd name="connsiteY74" fmla="*/ 217715 h 3605349"/>
              <a:gd name="connsiteX75" fmla="*/ 400595 w 5320937"/>
              <a:gd name="connsiteY75" fmla="*/ 130629 h 3605349"/>
              <a:gd name="connsiteX76" fmla="*/ 374469 w 5320937"/>
              <a:gd name="connsiteY76" fmla="*/ 0 h 3605349"/>
              <a:gd name="connsiteX0" fmla="*/ 374469 w 5320937"/>
              <a:gd name="connsiteY0" fmla="*/ 0 h 3605349"/>
              <a:gd name="connsiteX1" fmla="*/ 0 w 5320937"/>
              <a:gd name="connsiteY1" fmla="*/ 391886 h 3605349"/>
              <a:gd name="connsiteX2" fmla="*/ 95795 w 5320937"/>
              <a:gd name="connsiteY2" fmla="*/ 1367246 h 3605349"/>
              <a:gd name="connsiteX3" fmla="*/ 78377 w 5320937"/>
              <a:gd name="connsiteY3" fmla="*/ 1637212 h 3605349"/>
              <a:gd name="connsiteX4" fmla="*/ 1384663 w 5320937"/>
              <a:gd name="connsiteY4" fmla="*/ 2908663 h 3605349"/>
              <a:gd name="connsiteX5" fmla="*/ 1785257 w 5320937"/>
              <a:gd name="connsiteY5" fmla="*/ 2830286 h 3605349"/>
              <a:gd name="connsiteX6" fmla="*/ 2177143 w 5320937"/>
              <a:gd name="connsiteY6" fmla="*/ 3143795 h 3605349"/>
              <a:gd name="connsiteX7" fmla="*/ 2386149 w 5320937"/>
              <a:gd name="connsiteY7" fmla="*/ 3605349 h 3605349"/>
              <a:gd name="connsiteX8" fmla="*/ 2629989 w 5320937"/>
              <a:gd name="connsiteY8" fmla="*/ 3526972 h 3605349"/>
              <a:gd name="connsiteX9" fmla="*/ 2699657 w 5320937"/>
              <a:gd name="connsiteY9" fmla="*/ 3422469 h 3605349"/>
              <a:gd name="connsiteX10" fmla="*/ 2760617 w 5320937"/>
              <a:gd name="connsiteY10" fmla="*/ 3378926 h 3605349"/>
              <a:gd name="connsiteX11" fmla="*/ 2830286 w 5320937"/>
              <a:gd name="connsiteY11" fmla="*/ 3396343 h 3605349"/>
              <a:gd name="connsiteX12" fmla="*/ 3936275 w 5320937"/>
              <a:gd name="connsiteY12" fmla="*/ 3335383 h 3605349"/>
              <a:gd name="connsiteX13" fmla="*/ 4667795 w 5320937"/>
              <a:gd name="connsiteY13" fmla="*/ 3108960 h 3605349"/>
              <a:gd name="connsiteX14" fmla="*/ 4397829 w 5320937"/>
              <a:gd name="connsiteY14" fmla="*/ 2943497 h 3605349"/>
              <a:gd name="connsiteX15" fmla="*/ 4389120 w 5320937"/>
              <a:gd name="connsiteY15" fmla="*/ 2891246 h 3605349"/>
              <a:gd name="connsiteX16" fmla="*/ 4310743 w 5320937"/>
              <a:gd name="connsiteY16" fmla="*/ 2882537 h 3605349"/>
              <a:gd name="connsiteX17" fmla="*/ 4171406 w 5320937"/>
              <a:gd name="connsiteY17" fmla="*/ 2795452 h 3605349"/>
              <a:gd name="connsiteX18" fmla="*/ 4110446 w 5320937"/>
              <a:gd name="connsiteY18" fmla="*/ 2838995 h 3605349"/>
              <a:gd name="connsiteX19" fmla="*/ 4023360 w 5320937"/>
              <a:gd name="connsiteY19" fmla="*/ 2795452 h 3605349"/>
              <a:gd name="connsiteX20" fmla="*/ 4014652 w 5320937"/>
              <a:gd name="connsiteY20" fmla="*/ 2734492 h 3605349"/>
              <a:gd name="connsiteX21" fmla="*/ 4005943 w 5320937"/>
              <a:gd name="connsiteY21" fmla="*/ 2673532 h 3605349"/>
              <a:gd name="connsiteX22" fmla="*/ 4171406 w 5320937"/>
              <a:gd name="connsiteY22" fmla="*/ 2499360 h 3605349"/>
              <a:gd name="connsiteX23" fmla="*/ 4206240 w 5320937"/>
              <a:gd name="connsiteY23" fmla="*/ 2534195 h 3605349"/>
              <a:gd name="connsiteX24" fmla="*/ 4249783 w 5320937"/>
              <a:gd name="connsiteY24" fmla="*/ 2481943 h 3605349"/>
              <a:gd name="connsiteX25" fmla="*/ 4206240 w 5320937"/>
              <a:gd name="connsiteY25" fmla="*/ 2447109 h 3605349"/>
              <a:gd name="connsiteX26" fmla="*/ 4275909 w 5320937"/>
              <a:gd name="connsiteY26" fmla="*/ 2316480 h 3605349"/>
              <a:gd name="connsiteX27" fmla="*/ 4275909 w 5320937"/>
              <a:gd name="connsiteY27" fmla="*/ 2264229 h 3605349"/>
              <a:gd name="connsiteX28" fmla="*/ 4293326 w 5320937"/>
              <a:gd name="connsiteY28" fmla="*/ 2238103 h 3605349"/>
              <a:gd name="connsiteX29" fmla="*/ 4371703 w 5320937"/>
              <a:gd name="connsiteY29" fmla="*/ 2281646 h 3605349"/>
              <a:gd name="connsiteX30" fmla="*/ 4380412 w 5320937"/>
              <a:gd name="connsiteY30" fmla="*/ 2316480 h 3605349"/>
              <a:gd name="connsiteX31" fmla="*/ 4476206 w 5320937"/>
              <a:gd name="connsiteY31" fmla="*/ 2299063 h 3605349"/>
              <a:gd name="connsiteX32" fmla="*/ 4493623 w 5320937"/>
              <a:gd name="connsiteY32" fmla="*/ 2220686 h 3605349"/>
              <a:gd name="connsiteX33" fmla="*/ 4632960 w 5320937"/>
              <a:gd name="connsiteY33" fmla="*/ 2107475 h 3605349"/>
              <a:gd name="connsiteX34" fmla="*/ 4737463 w 5320937"/>
              <a:gd name="connsiteY34" fmla="*/ 2063932 h 3605349"/>
              <a:gd name="connsiteX35" fmla="*/ 5320937 w 5320937"/>
              <a:gd name="connsiteY35" fmla="*/ 1349829 h 3605349"/>
              <a:gd name="connsiteX36" fmla="*/ 4720046 w 5320937"/>
              <a:gd name="connsiteY36" fmla="*/ 809897 h 3605349"/>
              <a:gd name="connsiteX37" fmla="*/ 3735977 w 5320937"/>
              <a:gd name="connsiteY37" fmla="*/ 1950720 h 3605349"/>
              <a:gd name="connsiteX38" fmla="*/ 3605349 w 5320937"/>
              <a:gd name="connsiteY38" fmla="*/ 2107475 h 3605349"/>
              <a:gd name="connsiteX39" fmla="*/ 3396343 w 5320937"/>
              <a:gd name="connsiteY39" fmla="*/ 1985555 h 3605349"/>
              <a:gd name="connsiteX40" fmla="*/ 3178629 w 5320937"/>
              <a:gd name="connsiteY40" fmla="*/ 1907177 h 3605349"/>
              <a:gd name="connsiteX41" fmla="*/ 2873829 w 5320937"/>
              <a:gd name="connsiteY41" fmla="*/ 1785257 h 3605349"/>
              <a:gd name="connsiteX42" fmla="*/ 2725783 w 5320937"/>
              <a:gd name="connsiteY42" fmla="*/ 1750423 h 3605349"/>
              <a:gd name="connsiteX43" fmla="*/ 2586446 w 5320937"/>
              <a:gd name="connsiteY43" fmla="*/ 1689463 h 3605349"/>
              <a:gd name="connsiteX44" fmla="*/ 2473235 w 5320937"/>
              <a:gd name="connsiteY44" fmla="*/ 1584960 h 3605349"/>
              <a:gd name="connsiteX45" fmla="*/ 2394857 w 5320937"/>
              <a:gd name="connsiteY45" fmla="*/ 1436915 h 3605349"/>
              <a:gd name="connsiteX46" fmla="*/ 2394857 w 5320937"/>
              <a:gd name="connsiteY46" fmla="*/ 1393372 h 3605349"/>
              <a:gd name="connsiteX47" fmla="*/ 2629989 w 5320937"/>
              <a:gd name="connsiteY47" fmla="*/ 1140823 h 3605349"/>
              <a:gd name="connsiteX48" fmla="*/ 2769326 w 5320937"/>
              <a:gd name="connsiteY48" fmla="*/ 1045029 h 3605349"/>
              <a:gd name="connsiteX49" fmla="*/ 2786743 w 5320937"/>
              <a:gd name="connsiteY49" fmla="*/ 836023 h 3605349"/>
              <a:gd name="connsiteX50" fmla="*/ 2734492 w 5320937"/>
              <a:gd name="connsiteY50" fmla="*/ 731520 h 3605349"/>
              <a:gd name="connsiteX51" fmla="*/ 2595155 w 5320937"/>
              <a:gd name="connsiteY51" fmla="*/ 853440 h 3605349"/>
              <a:gd name="connsiteX52" fmla="*/ 2455817 w 5320937"/>
              <a:gd name="connsiteY52" fmla="*/ 827315 h 3605349"/>
              <a:gd name="connsiteX53" fmla="*/ 2464526 w 5320937"/>
              <a:gd name="connsiteY53" fmla="*/ 627017 h 3605349"/>
              <a:gd name="connsiteX54" fmla="*/ 2551612 w 5320937"/>
              <a:gd name="connsiteY54" fmla="*/ 435429 h 3605349"/>
              <a:gd name="connsiteX55" fmla="*/ 2595155 w 5320937"/>
              <a:gd name="connsiteY55" fmla="*/ 365760 h 3605349"/>
              <a:gd name="connsiteX56" fmla="*/ 2612572 w 5320937"/>
              <a:gd name="connsiteY56" fmla="*/ 261257 h 3605349"/>
              <a:gd name="connsiteX57" fmla="*/ 2481943 w 5320937"/>
              <a:gd name="connsiteY57" fmla="*/ 174172 h 3605349"/>
              <a:gd name="connsiteX58" fmla="*/ 2368732 w 5320937"/>
              <a:gd name="connsiteY58" fmla="*/ 209006 h 3605349"/>
              <a:gd name="connsiteX59" fmla="*/ 2299063 w 5320937"/>
              <a:gd name="connsiteY59" fmla="*/ 278675 h 3605349"/>
              <a:gd name="connsiteX60" fmla="*/ 2177143 w 5320937"/>
              <a:gd name="connsiteY60" fmla="*/ 296092 h 3605349"/>
              <a:gd name="connsiteX61" fmla="*/ 1793966 w 5320937"/>
              <a:gd name="connsiteY61" fmla="*/ 60960 h 3605349"/>
              <a:gd name="connsiteX62" fmla="*/ 1515292 w 5320937"/>
              <a:gd name="connsiteY62" fmla="*/ 69669 h 3605349"/>
              <a:gd name="connsiteX63" fmla="*/ 1410789 w 5320937"/>
              <a:gd name="connsiteY63" fmla="*/ 87086 h 3605349"/>
              <a:gd name="connsiteX64" fmla="*/ 1219200 w 5320937"/>
              <a:gd name="connsiteY64" fmla="*/ 209006 h 3605349"/>
              <a:gd name="connsiteX65" fmla="*/ 1166949 w 5320937"/>
              <a:gd name="connsiteY65" fmla="*/ 296092 h 3605349"/>
              <a:gd name="connsiteX66" fmla="*/ 1132115 w 5320937"/>
              <a:gd name="connsiteY66" fmla="*/ 365760 h 3605349"/>
              <a:gd name="connsiteX67" fmla="*/ 1053737 w 5320937"/>
              <a:gd name="connsiteY67" fmla="*/ 357052 h 3605349"/>
              <a:gd name="connsiteX68" fmla="*/ 914400 w 5320937"/>
              <a:gd name="connsiteY68" fmla="*/ 418012 h 3605349"/>
              <a:gd name="connsiteX69" fmla="*/ 836023 w 5320937"/>
              <a:gd name="connsiteY69" fmla="*/ 487680 h 3605349"/>
              <a:gd name="connsiteX70" fmla="*/ 731520 w 5320937"/>
              <a:gd name="connsiteY70" fmla="*/ 548640 h 3605349"/>
              <a:gd name="connsiteX71" fmla="*/ 557349 w 5320937"/>
              <a:gd name="connsiteY71" fmla="*/ 531223 h 3605349"/>
              <a:gd name="connsiteX72" fmla="*/ 452846 w 5320937"/>
              <a:gd name="connsiteY72" fmla="*/ 452846 h 3605349"/>
              <a:gd name="connsiteX73" fmla="*/ 409303 w 5320937"/>
              <a:gd name="connsiteY73" fmla="*/ 287383 h 3605349"/>
              <a:gd name="connsiteX74" fmla="*/ 365760 w 5320937"/>
              <a:gd name="connsiteY74" fmla="*/ 217715 h 3605349"/>
              <a:gd name="connsiteX75" fmla="*/ 400595 w 5320937"/>
              <a:gd name="connsiteY75" fmla="*/ 130629 h 3605349"/>
              <a:gd name="connsiteX76" fmla="*/ 374469 w 5320937"/>
              <a:gd name="connsiteY76" fmla="*/ 0 h 3605349"/>
              <a:gd name="connsiteX0" fmla="*/ 3605349 w 5320937"/>
              <a:gd name="connsiteY0" fmla="*/ 2107475 h 3605349"/>
              <a:gd name="connsiteX1" fmla="*/ 3396343 w 5320937"/>
              <a:gd name="connsiteY1" fmla="*/ 1985555 h 3605349"/>
              <a:gd name="connsiteX2" fmla="*/ 3178629 w 5320937"/>
              <a:gd name="connsiteY2" fmla="*/ 1907177 h 3605349"/>
              <a:gd name="connsiteX3" fmla="*/ 2873829 w 5320937"/>
              <a:gd name="connsiteY3" fmla="*/ 1785257 h 3605349"/>
              <a:gd name="connsiteX4" fmla="*/ 2725783 w 5320937"/>
              <a:gd name="connsiteY4" fmla="*/ 1750423 h 3605349"/>
              <a:gd name="connsiteX5" fmla="*/ 2586446 w 5320937"/>
              <a:gd name="connsiteY5" fmla="*/ 1689463 h 3605349"/>
              <a:gd name="connsiteX6" fmla="*/ 2473235 w 5320937"/>
              <a:gd name="connsiteY6" fmla="*/ 1584960 h 3605349"/>
              <a:gd name="connsiteX7" fmla="*/ 2394857 w 5320937"/>
              <a:gd name="connsiteY7" fmla="*/ 1436915 h 3605349"/>
              <a:gd name="connsiteX8" fmla="*/ 2394857 w 5320937"/>
              <a:gd name="connsiteY8" fmla="*/ 1393372 h 3605349"/>
              <a:gd name="connsiteX9" fmla="*/ 2629989 w 5320937"/>
              <a:gd name="connsiteY9" fmla="*/ 1140823 h 3605349"/>
              <a:gd name="connsiteX10" fmla="*/ 2769326 w 5320937"/>
              <a:gd name="connsiteY10" fmla="*/ 1045029 h 3605349"/>
              <a:gd name="connsiteX11" fmla="*/ 2786743 w 5320937"/>
              <a:gd name="connsiteY11" fmla="*/ 836023 h 3605349"/>
              <a:gd name="connsiteX12" fmla="*/ 2734492 w 5320937"/>
              <a:gd name="connsiteY12" fmla="*/ 731520 h 3605349"/>
              <a:gd name="connsiteX13" fmla="*/ 2595155 w 5320937"/>
              <a:gd name="connsiteY13" fmla="*/ 853440 h 3605349"/>
              <a:gd name="connsiteX14" fmla="*/ 2455817 w 5320937"/>
              <a:gd name="connsiteY14" fmla="*/ 827315 h 3605349"/>
              <a:gd name="connsiteX15" fmla="*/ 2464526 w 5320937"/>
              <a:gd name="connsiteY15" fmla="*/ 627017 h 3605349"/>
              <a:gd name="connsiteX16" fmla="*/ 2551612 w 5320937"/>
              <a:gd name="connsiteY16" fmla="*/ 435429 h 3605349"/>
              <a:gd name="connsiteX17" fmla="*/ 2595155 w 5320937"/>
              <a:gd name="connsiteY17" fmla="*/ 365760 h 3605349"/>
              <a:gd name="connsiteX18" fmla="*/ 2612572 w 5320937"/>
              <a:gd name="connsiteY18" fmla="*/ 261257 h 3605349"/>
              <a:gd name="connsiteX19" fmla="*/ 2481943 w 5320937"/>
              <a:gd name="connsiteY19" fmla="*/ 174172 h 3605349"/>
              <a:gd name="connsiteX20" fmla="*/ 2368732 w 5320937"/>
              <a:gd name="connsiteY20" fmla="*/ 209006 h 3605349"/>
              <a:gd name="connsiteX21" fmla="*/ 2299063 w 5320937"/>
              <a:gd name="connsiteY21" fmla="*/ 278675 h 3605349"/>
              <a:gd name="connsiteX22" fmla="*/ 2177143 w 5320937"/>
              <a:gd name="connsiteY22" fmla="*/ 296092 h 3605349"/>
              <a:gd name="connsiteX23" fmla="*/ 1793966 w 5320937"/>
              <a:gd name="connsiteY23" fmla="*/ 60960 h 3605349"/>
              <a:gd name="connsiteX24" fmla="*/ 1515292 w 5320937"/>
              <a:gd name="connsiteY24" fmla="*/ 69669 h 3605349"/>
              <a:gd name="connsiteX25" fmla="*/ 1410789 w 5320937"/>
              <a:gd name="connsiteY25" fmla="*/ 87086 h 3605349"/>
              <a:gd name="connsiteX26" fmla="*/ 1219200 w 5320937"/>
              <a:gd name="connsiteY26" fmla="*/ 209006 h 3605349"/>
              <a:gd name="connsiteX27" fmla="*/ 1166949 w 5320937"/>
              <a:gd name="connsiteY27" fmla="*/ 296092 h 3605349"/>
              <a:gd name="connsiteX28" fmla="*/ 1132115 w 5320937"/>
              <a:gd name="connsiteY28" fmla="*/ 365760 h 3605349"/>
              <a:gd name="connsiteX29" fmla="*/ 1053737 w 5320937"/>
              <a:gd name="connsiteY29" fmla="*/ 357052 h 3605349"/>
              <a:gd name="connsiteX30" fmla="*/ 914400 w 5320937"/>
              <a:gd name="connsiteY30" fmla="*/ 418012 h 3605349"/>
              <a:gd name="connsiteX31" fmla="*/ 836023 w 5320937"/>
              <a:gd name="connsiteY31" fmla="*/ 487680 h 3605349"/>
              <a:gd name="connsiteX32" fmla="*/ 731520 w 5320937"/>
              <a:gd name="connsiteY32" fmla="*/ 548640 h 3605349"/>
              <a:gd name="connsiteX33" fmla="*/ 557349 w 5320937"/>
              <a:gd name="connsiteY33" fmla="*/ 531223 h 3605349"/>
              <a:gd name="connsiteX34" fmla="*/ 452846 w 5320937"/>
              <a:gd name="connsiteY34" fmla="*/ 452846 h 3605349"/>
              <a:gd name="connsiteX35" fmla="*/ 409303 w 5320937"/>
              <a:gd name="connsiteY35" fmla="*/ 287383 h 3605349"/>
              <a:gd name="connsiteX36" fmla="*/ 365760 w 5320937"/>
              <a:gd name="connsiteY36" fmla="*/ 217715 h 3605349"/>
              <a:gd name="connsiteX37" fmla="*/ 400595 w 5320937"/>
              <a:gd name="connsiteY37" fmla="*/ 130629 h 3605349"/>
              <a:gd name="connsiteX38" fmla="*/ 374469 w 5320937"/>
              <a:gd name="connsiteY38" fmla="*/ 0 h 3605349"/>
              <a:gd name="connsiteX39" fmla="*/ 0 w 5320937"/>
              <a:gd name="connsiteY39" fmla="*/ 391886 h 3605349"/>
              <a:gd name="connsiteX40" fmla="*/ 95795 w 5320937"/>
              <a:gd name="connsiteY40" fmla="*/ 1367246 h 3605349"/>
              <a:gd name="connsiteX41" fmla="*/ 78377 w 5320937"/>
              <a:gd name="connsiteY41" fmla="*/ 1637212 h 3605349"/>
              <a:gd name="connsiteX42" fmla="*/ 1384663 w 5320937"/>
              <a:gd name="connsiteY42" fmla="*/ 2908663 h 3605349"/>
              <a:gd name="connsiteX43" fmla="*/ 1785257 w 5320937"/>
              <a:gd name="connsiteY43" fmla="*/ 2830286 h 3605349"/>
              <a:gd name="connsiteX44" fmla="*/ 2177143 w 5320937"/>
              <a:gd name="connsiteY44" fmla="*/ 3143795 h 3605349"/>
              <a:gd name="connsiteX45" fmla="*/ 2386149 w 5320937"/>
              <a:gd name="connsiteY45" fmla="*/ 3605349 h 3605349"/>
              <a:gd name="connsiteX46" fmla="*/ 2629989 w 5320937"/>
              <a:gd name="connsiteY46" fmla="*/ 3526972 h 3605349"/>
              <a:gd name="connsiteX47" fmla="*/ 2699657 w 5320937"/>
              <a:gd name="connsiteY47" fmla="*/ 3422469 h 3605349"/>
              <a:gd name="connsiteX48" fmla="*/ 2760617 w 5320937"/>
              <a:gd name="connsiteY48" fmla="*/ 3378926 h 3605349"/>
              <a:gd name="connsiteX49" fmla="*/ 2830286 w 5320937"/>
              <a:gd name="connsiteY49" fmla="*/ 3396343 h 3605349"/>
              <a:gd name="connsiteX50" fmla="*/ 3936275 w 5320937"/>
              <a:gd name="connsiteY50" fmla="*/ 3335383 h 3605349"/>
              <a:gd name="connsiteX51" fmla="*/ 4667795 w 5320937"/>
              <a:gd name="connsiteY51" fmla="*/ 3108960 h 3605349"/>
              <a:gd name="connsiteX52" fmla="*/ 4397829 w 5320937"/>
              <a:gd name="connsiteY52" fmla="*/ 2943497 h 3605349"/>
              <a:gd name="connsiteX53" fmla="*/ 4389120 w 5320937"/>
              <a:gd name="connsiteY53" fmla="*/ 2891246 h 3605349"/>
              <a:gd name="connsiteX54" fmla="*/ 4310743 w 5320937"/>
              <a:gd name="connsiteY54" fmla="*/ 2882537 h 3605349"/>
              <a:gd name="connsiteX55" fmla="*/ 4171406 w 5320937"/>
              <a:gd name="connsiteY55" fmla="*/ 2795452 h 3605349"/>
              <a:gd name="connsiteX56" fmla="*/ 4110446 w 5320937"/>
              <a:gd name="connsiteY56" fmla="*/ 2838995 h 3605349"/>
              <a:gd name="connsiteX57" fmla="*/ 4023360 w 5320937"/>
              <a:gd name="connsiteY57" fmla="*/ 2795452 h 3605349"/>
              <a:gd name="connsiteX58" fmla="*/ 4014652 w 5320937"/>
              <a:gd name="connsiteY58" fmla="*/ 2734492 h 3605349"/>
              <a:gd name="connsiteX59" fmla="*/ 4005943 w 5320937"/>
              <a:gd name="connsiteY59" fmla="*/ 2673532 h 3605349"/>
              <a:gd name="connsiteX60" fmla="*/ 4171406 w 5320937"/>
              <a:gd name="connsiteY60" fmla="*/ 2499360 h 3605349"/>
              <a:gd name="connsiteX61" fmla="*/ 4206240 w 5320937"/>
              <a:gd name="connsiteY61" fmla="*/ 2534195 h 3605349"/>
              <a:gd name="connsiteX62" fmla="*/ 4249783 w 5320937"/>
              <a:gd name="connsiteY62" fmla="*/ 2481943 h 3605349"/>
              <a:gd name="connsiteX63" fmla="*/ 4206240 w 5320937"/>
              <a:gd name="connsiteY63" fmla="*/ 2447109 h 3605349"/>
              <a:gd name="connsiteX64" fmla="*/ 4275909 w 5320937"/>
              <a:gd name="connsiteY64" fmla="*/ 2316480 h 3605349"/>
              <a:gd name="connsiteX65" fmla="*/ 4275909 w 5320937"/>
              <a:gd name="connsiteY65" fmla="*/ 2264229 h 3605349"/>
              <a:gd name="connsiteX66" fmla="*/ 4293326 w 5320937"/>
              <a:gd name="connsiteY66" fmla="*/ 2238103 h 3605349"/>
              <a:gd name="connsiteX67" fmla="*/ 4371703 w 5320937"/>
              <a:gd name="connsiteY67" fmla="*/ 2281646 h 3605349"/>
              <a:gd name="connsiteX68" fmla="*/ 4380412 w 5320937"/>
              <a:gd name="connsiteY68" fmla="*/ 2316480 h 3605349"/>
              <a:gd name="connsiteX69" fmla="*/ 4476206 w 5320937"/>
              <a:gd name="connsiteY69" fmla="*/ 2299063 h 3605349"/>
              <a:gd name="connsiteX70" fmla="*/ 4493623 w 5320937"/>
              <a:gd name="connsiteY70" fmla="*/ 2220686 h 3605349"/>
              <a:gd name="connsiteX71" fmla="*/ 4632960 w 5320937"/>
              <a:gd name="connsiteY71" fmla="*/ 2107475 h 3605349"/>
              <a:gd name="connsiteX72" fmla="*/ 4737463 w 5320937"/>
              <a:gd name="connsiteY72" fmla="*/ 2063932 h 3605349"/>
              <a:gd name="connsiteX73" fmla="*/ 5320937 w 5320937"/>
              <a:gd name="connsiteY73" fmla="*/ 1349829 h 3605349"/>
              <a:gd name="connsiteX74" fmla="*/ 4720046 w 5320937"/>
              <a:gd name="connsiteY74" fmla="*/ 809897 h 3605349"/>
              <a:gd name="connsiteX75" fmla="*/ 3735977 w 5320937"/>
              <a:gd name="connsiteY75" fmla="*/ 1950720 h 3605349"/>
              <a:gd name="connsiteX76" fmla="*/ 3696789 w 5320937"/>
              <a:gd name="connsiteY76" fmla="*/ 2198915 h 3605349"/>
              <a:gd name="connsiteX0" fmla="*/ 3605349 w 5320937"/>
              <a:gd name="connsiteY0" fmla="*/ 2107475 h 3605349"/>
              <a:gd name="connsiteX1" fmla="*/ 3396343 w 5320937"/>
              <a:gd name="connsiteY1" fmla="*/ 1985555 h 3605349"/>
              <a:gd name="connsiteX2" fmla="*/ 3178629 w 5320937"/>
              <a:gd name="connsiteY2" fmla="*/ 1907177 h 3605349"/>
              <a:gd name="connsiteX3" fmla="*/ 2873829 w 5320937"/>
              <a:gd name="connsiteY3" fmla="*/ 1785257 h 3605349"/>
              <a:gd name="connsiteX4" fmla="*/ 2725783 w 5320937"/>
              <a:gd name="connsiteY4" fmla="*/ 1750423 h 3605349"/>
              <a:gd name="connsiteX5" fmla="*/ 2586446 w 5320937"/>
              <a:gd name="connsiteY5" fmla="*/ 1689463 h 3605349"/>
              <a:gd name="connsiteX6" fmla="*/ 2473235 w 5320937"/>
              <a:gd name="connsiteY6" fmla="*/ 1584960 h 3605349"/>
              <a:gd name="connsiteX7" fmla="*/ 2394857 w 5320937"/>
              <a:gd name="connsiteY7" fmla="*/ 1436915 h 3605349"/>
              <a:gd name="connsiteX8" fmla="*/ 2394857 w 5320937"/>
              <a:gd name="connsiteY8" fmla="*/ 1393372 h 3605349"/>
              <a:gd name="connsiteX9" fmla="*/ 2629989 w 5320937"/>
              <a:gd name="connsiteY9" fmla="*/ 1140823 h 3605349"/>
              <a:gd name="connsiteX10" fmla="*/ 2769326 w 5320937"/>
              <a:gd name="connsiteY10" fmla="*/ 1045029 h 3605349"/>
              <a:gd name="connsiteX11" fmla="*/ 2786743 w 5320937"/>
              <a:gd name="connsiteY11" fmla="*/ 836023 h 3605349"/>
              <a:gd name="connsiteX12" fmla="*/ 2734492 w 5320937"/>
              <a:gd name="connsiteY12" fmla="*/ 731520 h 3605349"/>
              <a:gd name="connsiteX13" fmla="*/ 2595155 w 5320937"/>
              <a:gd name="connsiteY13" fmla="*/ 853440 h 3605349"/>
              <a:gd name="connsiteX14" fmla="*/ 2455817 w 5320937"/>
              <a:gd name="connsiteY14" fmla="*/ 827315 h 3605349"/>
              <a:gd name="connsiteX15" fmla="*/ 2464526 w 5320937"/>
              <a:gd name="connsiteY15" fmla="*/ 627017 h 3605349"/>
              <a:gd name="connsiteX16" fmla="*/ 2551612 w 5320937"/>
              <a:gd name="connsiteY16" fmla="*/ 435429 h 3605349"/>
              <a:gd name="connsiteX17" fmla="*/ 2595155 w 5320937"/>
              <a:gd name="connsiteY17" fmla="*/ 365760 h 3605349"/>
              <a:gd name="connsiteX18" fmla="*/ 2612572 w 5320937"/>
              <a:gd name="connsiteY18" fmla="*/ 261257 h 3605349"/>
              <a:gd name="connsiteX19" fmla="*/ 2481943 w 5320937"/>
              <a:gd name="connsiteY19" fmla="*/ 174172 h 3605349"/>
              <a:gd name="connsiteX20" fmla="*/ 2368732 w 5320937"/>
              <a:gd name="connsiteY20" fmla="*/ 209006 h 3605349"/>
              <a:gd name="connsiteX21" fmla="*/ 2299063 w 5320937"/>
              <a:gd name="connsiteY21" fmla="*/ 278675 h 3605349"/>
              <a:gd name="connsiteX22" fmla="*/ 2177143 w 5320937"/>
              <a:gd name="connsiteY22" fmla="*/ 296092 h 3605349"/>
              <a:gd name="connsiteX23" fmla="*/ 1793966 w 5320937"/>
              <a:gd name="connsiteY23" fmla="*/ 60960 h 3605349"/>
              <a:gd name="connsiteX24" fmla="*/ 1515292 w 5320937"/>
              <a:gd name="connsiteY24" fmla="*/ 69669 h 3605349"/>
              <a:gd name="connsiteX25" fmla="*/ 1410789 w 5320937"/>
              <a:gd name="connsiteY25" fmla="*/ 87086 h 3605349"/>
              <a:gd name="connsiteX26" fmla="*/ 1219200 w 5320937"/>
              <a:gd name="connsiteY26" fmla="*/ 209006 h 3605349"/>
              <a:gd name="connsiteX27" fmla="*/ 1166949 w 5320937"/>
              <a:gd name="connsiteY27" fmla="*/ 296092 h 3605349"/>
              <a:gd name="connsiteX28" fmla="*/ 1132115 w 5320937"/>
              <a:gd name="connsiteY28" fmla="*/ 365760 h 3605349"/>
              <a:gd name="connsiteX29" fmla="*/ 1053737 w 5320937"/>
              <a:gd name="connsiteY29" fmla="*/ 357052 h 3605349"/>
              <a:gd name="connsiteX30" fmla="*/ 914400 w 5320937"/>
              <a:gd name="connsiteY30" fmla="*/ 418012 h 3605349"/>
              <a:gd name="connsiteX31" fmla="*/ 836023 w 5320937"/>
              <a:gd name="connsiteY31" fmla="*/ 487680 h 3605349"/>
              <a:gd name="connsiteX32" fmla="*/ 731520 w 5320937"/>
              <a:gd name="connsiteY32" fmla="*/ 548640 h 3605349"/>
              <a:gd name="connsiteX33" fmla="*/ 557349 w 5320937"/>
              <a:gd name="connsiteY33" fmla="*/ 531223 h 3605349"/>
              <a:gd name="connsiteX34" fmla="*/ 452846 w 5320937"/>
              <a:gd name="connsiteY34" fmla="*/ 452846 h 3605349"/>
              <a:gd name="connsiteX35" fmla="*/ 409303 w 5320937"/>
              <a:gd name="connsiteY35" fmla="*/ 287383 h 3605349"/>
              <a:gd name="connsiteX36" fmla="*/ 365760 w 5320937"/>
              <a:gd name="connsiteY36" fmla="*/ 217715 h 3605349"/>
              <a:gd name="connsiteX37" fmla="*/ 400595 w 5320937"/>
              <a:gd name="connsiteY37" fmla="*/ 130629 h 3605349"/>
              <a:gd name="connsiteX38" fmla="*/ 374469 w 5320937"/>
              <a:gd name="connsiteY38" fmla="*/ 0 h 3605349"/>
              <a:gd name="connsiteX39" fmla="*/ 0 w 5320937"/>
              <a:gd name="connsiteY39" fmla="*/ 391886 h 3605349"/>
              <a:gd name="connsiteX40" fmla="*/ 95795 w 5320937"/>
              <a:gd name="connsiteY40" fmla="*/ 1367246 h 3605349"/>
              <a:gd name="connsiteX41" fmla="*/ 78377 w 5320937"/>
              <a:gd name="connsiteY41" fmla="*/ 1637212 h 3605349"/>
              <a:gd name="connsiteX42" fmla="*/ 1384663 w 5320937"/>
              <a:gd name="connsiteY42" fmla="*/ 2908663 h 3605349"/>
              <a:gd name="connsiteX43" fmla="*/ 1785257 w 5320937"/>
              <a:gd name="connsiteY43" fmla="*/ 2830286 h 3605349"/>
              <a:gd name="connsiteX44" fmla="*/ 2177143 w 5320937"/>
              <a:gd name="connsiteY44" fmla="*/ 3143795 h 3605349"/>
              <a:gd name="connsiteX45" fmla="*/ 2386149 w 5320937"/>
              <a:gd name="connsiteY45" fmla="*/ 3605349 h 3605349"/>
              <a:gd name="connsiteX46" fmla="*/ 2629989 w 5320937"/>
              <a:gd name="connsiteY46" fmla="*/ 3526972 h 3605349"/>
              <a:gd name="connsiteX47" fmla="*/ 2699657 w 5320937"/>
              <a:gd name="connsiteY47" fmla="*/ 3422469 h 3605349"/>
              <a:gd name="connsiteX48" fmla="*/ 2760617 w 5320937"/>
              <a:gd name="connsiteY48" fmla="*/ 3378926 h 3605349"/>
              <a:gd name="connsiteX49" fmla="*/ 2830286 w 5320937"/>
              <a:gd name="connsiteY49" fmla="*/ 3396343 h 3605349"/>
              <a:gd name="connsiteX50" fmla="*/ 3936275 w 5320937"/>
              <a:gd name="connsiteY50" fmla="*/ 3335383 h 3605349"/>
              <a:gd name="connsiteX51" fmla="*/ 4667795 w 5320937"/>
              <a:gd name="connsiteY51" fmla="*/ 3108960 h 3605349"/>
              <a:gd name="connsiteX52" fmla="*/ 4397829 w 5320937"/>
              <a:gd name="connsiteY52" fmla="*/ 2943497 h 3605349"/>
              <a:gd name="connsiteX53" fmla="*/ 4389120 w 5320937"/>
              <a:gd name="connsiteY53" fmla="*/ 2891246 h 3605349"/>
              <a:gd name="connsiteX54" fmla="*/ 4310743 w 5320937"/>
              <a:gd name="connsiteY54" fmla="*/ 2882537 h 3605349"/>
              <a:gd name="connsiteX55" fmla="*/ 4171406 w 5320937"/>
              <a:gd name="connsiteY55" fmla="*/ 2795452 h 3605349"/>
              <a:gd name="connsiteX56" fmla="*/ 4110446 w 5320937"/>
              <a:gd name="connsiteY56" fmla="*/ 2838995 h 3605349"/>
              <a:gd name="connsiteX57" fmla="*/ 4023360 w 5320937"/>
              <a:gd name="connsiteY57" fmla="*/ 2795452 h 3605349"/>
              <a:gd name="connsiteX58" fmla="*/ 4014652 w 5320937"/>
              <a:gd name="connsiteY58" fmla="*/ 2734492 h 3605349"/>
              <a:gd name="connsiteX59" fmla="*/ 4005943 w 5320937"/>
              <a:gd name="connsiteY59" fmla="*/ 2673532 h 3605349"/>
              <a:gd name="connsiteX60" fmla="*/ 4171406 w 5320937"/>
              <a:gd name="connsiteY60" fmla="*/ 2499360 h 3605349"/>
              <a:gd name="connsiteX61" fmla="*/ 4206240 w 5320937"/>
              <a:gd name="connsiteY61" fmla="*/ 2534195 h 3605349"/>
              <a:gd name="connsiteX62" fmla="*/ 4249783 w 5320937"/>
              <a:gd name="connsiteY62" fmla="*/ 2481943 h 3605349"/>
              <a:gd name="connsiteX63" fmla="*/ 4206240 w 5320937"/>
              <a:gd name="connsiteY63" fmla="*/ 2447109 h 3605349"/>
              <a:gd name="connsiteX64" fmla="*/ 4275909 w 5320937"/>
              <a:gd name="connsiteY64" fmla="*/ 2316480 h 3605349"/>
              <a:gd name="connsiteX65" fmla="*/ 4275909 w 5320937"/>
              <a:gd name="connsiteY65" fmla="*/ 2264229 h 3605349"/>
              <a:gd name="connsiteX66" fmla="*/ 4293326 w 5320937"/>
              <a:gd name="connsiteY66" fmla="*/ 2238103 h 3605349"/>
              <a:gd name="connsiteX67" fmla="*/ 4371703 w 5320937"/>
              <a:gd name="connsiteY67" fmla="*/ 2281646 h 3605349"/>
              <a:gd name="connsiteX68" fmla="*/ 4380412 w 5320937"/>
              <a:gd name="connsiteY68" fmla="*/ 2316480 h 3605349"/>
              <a:gd name="connsiteX69" fmla="*/ 4476206 w 5320937"/>
              <a:gd name="connsiteY69" fmla="*/ 2299063 h 3605349"/>
              <a:gd name="connsiteX70" fmla="*/ 4493623 w 5320937"/>
              <a:gd name="connsiteY70" fmla="*/ 2220686 h 3605349"/>
              <a:gd name="connsiteX71" fmla="*/ 4632960 w 5320937"/>
              <a:gd name="connsiteY71" fmla="*/ 2107475 h 3605349"/>
              <a:gd name="connsiteX72" fmla="*/ 4737463 w 5320937"/>
              <a:gd name="connsiteY72" fmla="*/ 2063932 h 3605349"/>
              <a:gd name="connsiteX73" fmla="*/ 5320937 w 5320937"/>
              <a:gd name="connsiteY73" fmla="*/ 1349829 h 3605349"/>
              <a:gd name="connsiteX74" fmla="*/ 4720046 w 5320937"/>
              <a:gd name="connsiteY74" fmla="*/ 809897 h 3605349"/>
              <a:gd name="connsiteX75" fmla="*/ 3735977 w 5320937"/>
              <a:gd name="connsiteY75" fmla="*/ 1950720 h 3605349"/>
              <a:gd name="connsiteX76" fmla="*/ 3696789 w 5320937"/>
              <a:gd name="connsiteY76" fmla="*/ 2198915 h 3605349"/>
              <a:gd name="connsiteX0" fmla="*/ 3605349 w 5320937"/>
              <a:gd name="connsiteY0" fmla="*/ 2107475 h 3605349"/>
              <a:gd name="connsiteX1" fmla="*/ 3396343 w 5320937"/>
              <a:gd name="connsiteY1" fmla="*/ 1985555 h 3605349"/>
              <a:gd name="connsiteX2" fmla="*/ 3178629 w 5320937"/>
              <a:gd name="connsiteY2" fmla="*/ 1907177 h 3605349"/>
              <a:gd name="connsiteX3" fmla="*/ 2873829 w 5320937"/>
              <a:gd name="connsiteY3" fmla="*/ 1785257 h 3605349"/>
              <a:gd name="connsiteX4" fmla="*/ 2725783 w 5320937"/>
              <a:gd name="connsiteY4" fmla="*/ 1750423 h 3605349"/>
              <a:gd name="connsiteX5" fmla="*/ 2586446 w 5320937"/>
              <a:gd name="connsiteY5" fmla="*/ 1689463 h 3605349"/>
              <a:gd name="connsiteX6" fmla="*/ 2473235 w 5320937"/>
              <a:gd name="connsiteY6" fmla="*/ 1584960 h 3605349"/>
              <a:gd name="connsiteX7" fmla="*/ 2394857 w 5320937"/>
              <a:gd name="connsiteY7" fmla="*/ 1436915 h 3605349"/>
              <a:gd name="connsiteX8" fmla="*/ 2394857 w 5320937"/>
              <a:gd name="connsiteY8" fmla="*/ 1393372 h 3605349"/>
              <a:gd name="connsiteX9" fmla="*/ 2629989 w 5320937"/>
              <a:gd name="connsiteY9" fmla="*/ 1140823 h 3605349"/>
              <a:gd name="connsiteX10" fmla="*/ 2769326 w 5320937"/>
              <a:gd name="connsiteY10" fmla="*/ 1045029 h 3605349"/>
              <a:gd name="connsiteX11" fmla="*/ 2786743 w 5320937"/>
              <a:gd name="connsiteY11" fmla="*/ 836023 h 3605349"/>
              <a:gd name="connsiteX12" fmla="*/ 2734492 w 5320937"/>
              <a:gd name="connsiteY12" fmla="*/ 731520 h 3605349"/>
              <a:gd name="connsiteX13" fmla="*/ 2595155 w 5320937"/>
              <a:gd name="connsiteY13" fmla="*/ 853440 h 3605349"/>
              <a:gd name="connsiteX14" fmla="*/ 2455817 w 5320937"/>
              <a:gd name="connsiteY14" fmla="*/ 827315 h 3605349"/>
              <a:gd name="connsiteX15" fmla="*/ 2464526 w 5320937"/>
              <a:gd name="connsiteY15" fmla="*/ 627017 h 3605349"/>
              <a:gd name="connsiteX16" fmla="*/ 2551612 w 5320937"/>
              <a:gd name="connsiteY16" fmla="*/ 435429 h 3605349"/>
              <a:gd name="connsiteX17" fmla="*/ 2595155 w 5320937"/>
              <a:gd name="connsiteY17" fmla="*/ 365760 h 3605349"/>
              <a:gd name="connsiteX18" fmla="*/ 2612572 w 5320937"/>
              <a:gd name="connsiteY18" fmla="*/ 261257 h 3605349"/>
              <a:gd name="connsiteX19" fmla="*/ 2481943 w 5320937"/>
              <a:gd name="connsiteY19" fmla="*/ 174172 h 3605349"/>
              <a:gd name="connsiteX20" fmla="*/ 2368732 w 5320937"/>
              <a:gd name="connsiteY20" fmla="*/ 209006 h 3605349"/>
              <a:gd name="connsiteX21" fmla="*/ 2299063 w 5320937"/>
              <a:gd name="connsiteY21" fmla="*/ 278675 h 3605349"/>
              <a:gd name="connsiteX22" fmla="*/ 2177143 w 5320937"/>
              <a:gd name="connsiteY22" fmla="*/ 296092 h 3605349"/>
              <a:gd name="connsiteX23" fmla="*/ 1793966 w 5320937"/>
              <a:gd name="connsiteY23" fmla="*/ 60960 h 3605349"/>
              <a:gd name="connsiteX24" fmla="*/ 1515292 w 5320937"/>
              <a:gd name="connsiteY24" fmla="*/ 69669 h 3605349"/>
              <a:gd name="connsiteX25" fmla="*/ 1410789 w 5320937"/>
              <a:gd name="connsiteY25" fmla="*/ 87086 h 3605349"/>
              <a:gd name="connsiteX26" fmla="*/ 1219200 w 5320937"/>
              <a:gd name="connsiteY26" fmla="*/ 209006 h 3605349"/>
              <a:gd name="connsiteX27" fmla="*/ 1166949 w 5320937"/>
              <a:gd name="connsiteY27" fmla="*/ 296092 h 3605349"/>
              <a:gd name="connsiteX28" fmla="*/ 1132115 w 5320937"/>
              <a:gd name="connsiteY28" fmla="*/ 365760 h 3605349"/>
              <a:gd name="connsiteX29" fmla="*/ 1053737 w 5320937"/>
              <a:gd name="connsiteY29" fmla="*/ 357052 h 3605349"/>
              <a:gd name="connsiteX30" fmla="*/ 914400 w 5320937"/>
              <a:gd name="connsiteY30" fmla="*/ 418012 h 3605349"/>
              <a:gd name="connsiteX31" fmla="*/ 836023 w 5320937"/>
              <a:gd name="connsiteY31" fmla="*/ 487680 h 3605349"/>
              <a:gd name="connsiteX32" fmla="*/ 731520 w 5320937"/>
              <a:gd name="connsiteY32" fmla="*/ 548640 h 3605349"/>
              <a:gd name="connsiteX33" fmla="*/ 557349 w 5320937"/>
              <a:gd name="connsiteY33" fmla="*/ 531223 h 3605349"/>
              <a:gd name="connsiteX34" fmla="*/ 452846 w 5320937"/>
              <a:gd name="connsiteY34" fmla="*/ 452846 h 3605349"/>
              <a:gd name="connsiteX35" fmla="*/ 409303 w 5320937"/>
              <a:gd name="connsiteY35" fmla="*/ 287383 h 3605349"/>
              <a:gd name="connsiteX36" fmla="*/ 365760 w 5320937"/>
              <a:gd name="connsiteY36" fmla="*/ 217715 h 3605349"/>
              <a:gd name="connsiteX37" fmla="*/ 400595 w 5320937"/>
              <a:gd name="connsiteY37" fmla="*/ 130629 h 3605349"/>
              <a:gd name="connsiteX38" fmla="*/ 374469 w 5320937"/>
              <a:gd name="connsiteY38" fmla="*/ 0 h 3605349"/>
              <a:gd name="connsiteX39" fmla="*/ 0 w 5320937"/>
              <a:gd name="connsiteY39" fmla="*/ 391886 h 3605349"/>
              <a:gd name="connsiteX40" fmla="*/ 95795 w 5320937"/>
              <a:gd name="connsiteY40" fmla="*/ 1367246 h 3605349"/>
              <a:gd name="connsiteX41" fmla="*/ 78377 w 5320937"/>
              <a:gd name="connsiteY41" fmla="*/ 1637212 h 3605349"/>
              <a:gd name="connsiteX42" fmla="*/ 1384663 w 5320937"/>
              <a:gd name="connsiteY42" fmla="*/ 2908663 h 3605349"/>
              <a:gd name="connsiteX43" fmla="*/ 1785257 w 5320937"/>
              <a:gd name="connsiteY43" fmla="*/ 2830286 h 3605349"/>
              <a:gd name="connsiteX44" fmla="*/ 2177143 w 5320937"/>
              <a:gd name="connsiteY44" fmla="*/ 3143795 h 3605349"/>
              <a:gd name="connsiteX45" fmla="*/ 2386149 w 5320937"/>
              <a:gd name="connsiteY45" fmla="*/ 3605349 h 3605349"/>
              <a:gd name="connsiteX46" fmla="*/ 2629989 w 5320937"/>
              <a:gd name="connsiteY46" fmla="*/ 3526972 h 3605349"/>
              <a:gd name="connsiteX47" fmla="*/ 2699657 w 5320937"/>
              <a:gd name="connsiteY47" fmla="*/ 3422469 h 3605349"/>
              <a:gd name="connsiteX48" fmla="*/ 2760617 w 5320937"/>
              <a:gd name="connsiteY48" fmla="*/ 3378926 h 3605349"/>
              <a:gd name="connsiteX49" fmla="*/ 2830286 w 5320937"/>
              <a:gd name="connsiteY49" fmla="*/ 3396343 h 3605349"/>
              <a:gd name="connsiteX50" fmla="*/ 3936275 w 5320937"/>
              <a:gd name="connsiteY50" fmla="*/ 3335383 h 3605349"/>
              <a:gd name="connsiteX51" fmla="*/ 4667795 w 5320937"/>
              <a:gd name="connsiteY51" fmla="*/ 3108960 h 3605349"/>
              <a:gd name="connsiteX52" fmla="*/ 4397829 w 5320937"/>
              <a:gd name="connsiteY52" fmla="*/ 2943497 h 3605349"/>
              <a:gd name="connsiteX53" fmla="*/ 4389120 w 5320937"/>
              <a:gd name="connsiteY53" fmla="*/ 2891246 h 3605349"/>
              <a:gd name="connsiteX54" fmla="*/ 4310743 w 5320937"/>
              <a:gd name="connsiteY54" fmla="*/ 2882537 h 3605349"/>
              <a:gd name="connsiteX55" fmla="*/ 4171406 w 5320937"/>
              <a:gd name="connsiteY55" fmla="*/ 2795452 h 3605349"/>
              <a:gd name="connsiteX56" fmla="*/ 4110446 w 5320937"/>
              <a:gd name="connsiteY56" fmla="*/ 2838995 h 3605349"/>
              <a:gd name="connsiteX57" fmla="*/ 4023360 w 5320937"/>
              <a:gd name="connsiteY57" fmla="*/ 2795452 h 3605349"/>
              <a:gd name="connsiteX58" fmla="*/ 4014652 w 5320937"/>
              <a:gd name="connsiteY58" fmla="*/ 2734492 h 3605349"/>
              <a:gd name="connsiteX59" fmla="*/ 4005943 w 5320937"/>
              <a:gd name="connsiteY59" fmla="*/ 2673532 h 3605349"/>
              <a:gd name="connsiteX60" fmla="*/ 4171406 w 5320937"/>
              <a:gd name="connsiteY60" fmla="*/ 2499360 h 3605349"/>
              <a:gd name="connsiteX61" fmla="*/ 4206240 w 5320937"/>
              <a:gd name="connsiteY61" fmla="*/ 2534195 h 3605349"/>
              <a:gd name="connsiteX62" fmla="*/ 4249783 w 5320937"/>
              <a:gd name="connsiteY62" fmla="*/ 2481943 h 3605349"/>
              <a:gd name="connsiteX63" fmla="*/ 4206240 w 5320937"/>
              <a:gd name="connsiteY63" fmla="*/ 2447109 h 3605349"/>
              <a:gd name="connsiteX64" fmla="*/ 4275909 w 5320937"/>
              <a:gd name="connsiteY64" fmla="*/ 2316480 h 3605349"/>
              <a:gd name="connsiteX65" fmla="*/ 4275909 w 5320937"/>
              <a:gd name="connsiteY65" fmla="*/ 2264229 h 3605349"/>
              <a:gd name="connsiteX66" fmla="*/ 4293326 w 5320937"/>
              <a:gd name="connsiteY66" fmla="*/ 2238103 h 3605349"/>
              <a:gd name="connsiteX67" fmla="*/ 4371703 w 5320937"/>
              <a:gd name="connsiteY67" fmla="*/ 2281646 h 3605349"/>
              <a:gd name="connsiteX68" fmla="*/ 4380412 w 5320937"/>
              <a:gd name="connsiteY68" fmla="*/ 2316480 h 3605349"/>
              <a:gd name="connsiteX69" fmla="*/ 4476206 w 5320937"/>
              <a:gd name="connsiteY69" fmla="*/ 2299063 h 3605349"/>
              <a:gd name="connsiteX70" fmla="*/ 4493623 w 5320937"/>
              <a:gd name="connsiteY70" fmla="*/ 2220686 h 3605349"/>
              <a:gd name="connsiteX71" fmla="*/ 4632960 w 5320937"/>
              <a:gd name="connsiteY71" fmla="*/ 2107475 h 3605349"/>
              <a:gd name="connsiteX72" fmla="*/ 4737463 w 5320937"/>
              <a:gd name="connsiteY72" fmla="*/ 2063932 h 3605349"/>
              <a:gd name="connsiteX73" fmla="*/ 5320937 w 5320937"/>
              <a:gd name="connsiteY73" fmla="*/ 1349829 h 3605349"/>
              <a:gd name="connsiteX74" fmla="*/ 4720046 w 5320937"/>
              <a:gd name="connsiteY74" fmla="*/ 809897 h 3605349"/>
              <a:gd name="connsiteX75" fmla="*/ 3735977 w 5320937"/>
              <a:gd name="connsiteY75" fmla="*/ 1950720 h 3605349"/>
              <a:gd name="connsiteX76" fmla="*/ 3802297 w 5320937"/>
              <a:gd name="connsiteY76" fmla="*/ 2071027 h 3605349"/>
              <a:gd name="connsiteX0" fmla="*/ 3605349 w 5320937"/>
              <a:gd name="connsiteY0" fmla="*/ 2107475 h 3605349"/>
              <a:gd name="connsiteX1" fmla="*/ 3396343 w 5320937"/>
              <a:gd name="connsiteY1" fmla="*/ 1985555 h 3605349"/>
              <a:gd name="connsiteX2" fmla="*/ 3178629 w 5320937"/>
              <a:gd name="connsiteY2" fmla="*/ 1907177 h 3605349"/>
              <a:gd name="connsiteX3" fmla="*/ 2873829 w 5320937"/>
              <a:gd name="connsiteY3" fmla="*/ 1785257 h 3605349"/>
              <a:gd name="connsiteX4" fmla="*/ 2725783 w 5320937"/>
              <a:gd name="connsiteY4" fmla="*/ 1750423 h 3605349"/>
              <a:gd name="connsiteX5" fmla="*/ 2586446 w 5320937"/>
              <a:gd name="connsiteY5" fmla="*/ 1689463 h 3605349"/>
              <a:gd name="connsiteX6" fmla="*/ 2473235 w 5320937"/>
              <a:gd name="connsiteY6" fmla="*/ 1584960 h 3605349"/>
              <a:gd name="connsiteX7" fmla="*/ 2394857 w 5320937"/>
              <a:gd name="connsiteY7" fmla="*/ 1436915 h 3605349"/>
              <a:gd name="connsiteX8" fmla="*/ 2394857 w 5320937"/>
              <a:gd name="connsiteY8" fmla="*/ 1393372 h 3605349"/>
              <a:gd name="connsiteX9" fmla="*/ 2629989 w 5320937"/>
              <a:gd name="connsiteY9" fmla="*/ 1140823 h 3605349"/>
              <a:gd name="connsiteX10" fmla="*/ 2769326 w 5320937"/>
              <a:gd name="connsiteY10" fmla="*/ 1045029 h 3605349"/>
              <a:gd name="connsiteX11" fmla="*/ 2786743 w 5320937"/>
              <a:gd name="connsiteY11" fmla="*/ 836023 h 3605349"/>
              <a:gd name="connsiteX12" fmla="*/ 2734492 w 5320937"/>
              <a:gd name="connsiteY12" fmla="*/ 731520 h 3605349"/>
              <a:gd name="connsiteX13" fmla="*/ 2595155 w 5320937"/>
              <a:gd name="connsiteY13" fmla="*/ 853440 h 3605349"/>
              <a:gd name="connsiteX14" fmla="*/ 2455817 w 5320937"/>
              <a:gd name="connsiteY14" fmla="*/ 827315 h 3605349"/>
              <a:gd name="connsiteX15" fmla="*/ 2464526 w 5320937"/>
              <a:gd name="connsiteY15" fmla="*/ 627017 h 3605349"/>
              <a:gd name="connsiteX16" fmla="*/ 2551612 w 5320937"/>
              <a:gd name="connsiteY16" fmla="*/ 435429 h 3605349"/>
              <a:gd name="connsiteX17" fmla="*/ 2595155 w 5320937"/>
              <a:gd name="connsiteY17" fmla="*/ 365760 h 3605349"/>
              <a:gd name="connsiteX18" fmla="*/ 2612572 w 5320937"/>
              <a:gd name="connsiteY18" fmla="*/ 261257 h 3605349"/>
              <a:gd name="connsiteX19" fmla="*/ 2481943 w 5320937"/>
              <a:gd name="connsiteY19" fmla="*/ 174172 h 3605349"/>
              <a:gd name="connsiteX20" fmla="*/ 2368732 w 5320937"/>
              <a:gd name="connsiteY20" fmla="*/ 209006 h 3605349"/>
              <a:gd name="connsiteX21" fmla="*/ 2299063 w 5320937"/>
              <a:gd name="connsiteY21" fmla="*/ 278675 h 3605349"/>
              <a:gd name="connsiteX22" fmla="*/ 2177143 w 5320937"/>
              <a:gd name="connsiteY22" fmla="*/ 296092 h 3605349"/>
              <a:gd name="connsiteX23" fmla="*/ 1793966 w 5320937"/>
              <a:gd name="connsiteY23" fmla="*/ 60960 h 3605349"/>
              <a:gd name="connsiteX24" fmla="*/ 1515292 w 5320937"/>
              <a:gd name="connsiteY24" fmla="*/ 69669 h 3605349"/>
              <a:gd name="connsiteX25" fmla="*/ 1410789 w 5320937"/>
              <a:gd name="connsiteY25" fmla="*/ 87086 h 3605349"/>
              <a:gd name="connsiteX26" fmla="*/ 1219200 w 5320937"/>
              <a:gd name="connsiteY26" fmla="*/ 209006 h 3605349"/>
              <a:gd name="connsiteX27" fmla="*/ 1166949 w 5320937"/>
              <a:gd name="connsiteY27" fmla="*/ 296092 h 3605349"/>
              <a:gd name="connsiteX28" fmla="*/ 1132115 w 5320937"/>
              <a:gd name="connsiteY28" fmla="*/ 365760 h 3605349"/>
              <a:gd name="connsiteX29" fmla="*/ 1053737 w 5320937"/>
              <a:gd name="connsiteY29" fmla="*/ 357052 h 3605349"/>
              <a:gd name="connsiteX30" fmla="*/ 914400 w 5320937"/>
              <a:gd name="connsiteY30" fmla="*/ 418012 h 3605349"/>
              <a:gd name="connsiteX31" fmla="*/ 836023 w 5320937"/>
              <a:gd name="connsiteY31" fmla="*/ 487680 h 3605349"/>
              <a:gd name="connsiteX32" fmla="*/ 731520 w 5320937"/>
              <a:gd name="connsiteY32" fmla="*/ 548640 h 3605349"/>
              <a:gd name="connsiteX33" fmla="*/ 557349 w 5320937"/>
              <a:gd name="connsiteY33" fmla="*/ 531223 h 3605349"/>
              <a:gd name="connsiteX34" fmla="*/ 452846 w 5320937"/>
              <a:gd name="connsiteY34" fmla="*/ 452846 h 3605349"/>
              <a:gd name="connsiteX35" fmla="*/ 409303 w 5320937"/>
              <a:gd name="connsiteY35" fmla="*/ 287383 h 3605349"/>
              <a:gd name="connsiteX36" fmla="*/ 365760 w 5320937"/>
              <a:gd name="connsiteY36" fmla="*/ 217715 h 3605349"/>
              <a:gd name="connsiteX37" fmla="*/ 400595 w 5320937"/>
              <a:gd name="connsiteY37" fmla="*/ 130629 h 3605349"/>
              <a:gd name="connsiteX38" fmla="*/ 374469 w 5320937"/>
              <a:gd name="connsiteY38" fmla="*/ 0 h 3605349"/>
              <a:gd name="connsiteX39" fmla="*/ 0 w 5320937"/>
              <a:gd name="connsiteY39" fmla="*/ 391886 h 3605349"/>
              <a:gd name="connsiteX40" fmla="*/ 95795 w 5320937"/>
              <a:gd name="connsiteY40" fmla="*/ 1367246 h 3605349"/>
              <a:gd name="connsiteX41" fmla="*/ 78377 w 5320937"/>
              <a:gd name="connsiteY41" fmla="*/ 1637212 h 3605349"/>
              <a:gd name="connsiteX42" fmla="*/ 1384663 w 5320937"/>
              <a:gd name="connsiteY42" fmla="*/ 2908663 h 3605349"/>
              <a:gd name="connsiteX43" fmla="*/ 1785257 w 5320937"/>
              <a:gd name="connsiteY43" fmla="*/ 2830286 h 3605349"/>
              <a:gd name="connsiteX44" fmla="*/ 2177143 w 5320937"/>
              <a:gd name="connsiteY44" fmla="*/ 3143795 h 3605349"/>
              <a:gd name="connsiteX45" fmla="*/ 2386149 w 5320937"/>
              <a:gd name="connsiteY45" fmla="*/ 3605349 h 3605349"/>
              <a:gd name="connsiteX46" fmla="*/ 2629989 w 5320937"/>
              <a:gd name="connsiteY46" fmla="*/ 3526972 h 3605349"/>
              <a:gd name="connsiteX47" fmla="*/ 2699657 w 5320937"/>
              <a:gd name="connsiteY47" fmla="*/ 3422469 h 3605349"/>
              <a:gd name="connsiteX48" fmla="*/ 2760617 w 5320937"/>
              <a:gd name="connsiteY48" fmla="*/ 3378926 h 3605349"/>
              <a:gd name="connsiteX49" fmla="*/ 2830286 w 5320937"/>
              <a:gd name="connsiteY49" fmla="*/ 3396343 h 3605349"/>
              <a:gd name="connsiteX50" fmla="*/ 3936275 w 5320937"/>
              <a:gd name="connsiteY50" fmla="*/ 3335383 h 3605349"/>
              <a:gd name="connsiteX51" fmla="*/ 4667795 w 5320937"/>
              <a:gd name="connsiteY51" fmla="*/ 3108960 h 3605349"/>
              <a:gd name="connsiteX52" fmla="*/ 4397829 w 5320937"/>
              <a:gd name="connsiteY52" fmla="*/ 2943497 h 3605349"/>
              <a:gd name="connsiteX53" fmla="*/ 4389120 w 5320937"/>
              <a:gd name="connsiteY53" fmla="*/ 2891246 h 3605349"/>
              <a:gd name="connsiteX54" fmla="*/ 4310743 w 5320937"/>
              <a:gd name="connsiteY54" fmla="*/ 2882537 h 3605349"/>
              <a:gd name="connsiteX55" fmla="*/ 4171406 w 5320937"/>
              <a:gd name="connsiteY55" fmla="*/ 2795452 h 3605349"/>
              <a:gd name="connsiteX56" fmla="*/ 4110446 w 5320937"/>
              <a:gd name="connsiteY56" fmla="*/ 2838995 h 3605349"/>
              <a:gd name="connsiteX57" fmla="*/ 4023360 w 5320937"/>
              <a:gd name="connsiteY57" fmla="*/ 2795452 h 3605349"/>
              <a:gd name="connsiteX58" fmla="*/ 4014652 w 5320937"/>
              <a:gd name="connsiteY58" fmla="*/ 2734492 h 3605349"/>
              <a:gd name="connsiteX59" fmla="*/ 4005943 w 5320937"/>
              <a:gd name="connsiteY59" fmla="*/ 2673532 h 3605349"/>
              <a:gd name="connsiteX60" fmla="*/ 4171406 w 5320937"/>
              <a:gd name="connsiteY60" fmla="*/ 2499360 h 3605349"/>
              <a:gd name="connsiteX61" fmla="*/ 4206240 w 5320937"/>
              <a:gd name="connsiteY61" fmla="*/ 2534195 h 3605349"/>
              <a:gd name="connsiteX62" fmla="*/ 4249783 w 5320937"/>
              <a:gd name="connsiteY62" fmla="*/ 2481943 h 3605349"/>
              <a:gd name="connsiteX63" fmla="*/ 4206240 w 5320937"/>
              <a:gd name="connsiteY63" fmla="*/ 2447109 h 3605349"/>
              <a:gd name="connsiteX64" fmla="*/ 4275909 w 5320937"/>
              <a:gd name="connsiteY64" fmla="*/ 2316480 h 3605349"/>
              <a:gd name="connsiteX65" fmla="*/ 4275909 w 5320937"/>
              <a:gd name="connsiteY65" fmla="*/ 2264229 h 3605349"/>
              <a:gd name="connsiteX66" fmla="*/ 4293326 w 5320937"/>
              <a:gd name="connsiteY66" fmla="*/ 2238103 h 3605349"/>
              <a:gd name="connsiteX67" fmla="*/ 4371703 w 5320937"/>
              <a:gd name="connsiteY67" fmla="*/ 2281646 h 3605349"/>
              <a:gd name="connsiteX68" fmla="*/ 4380412 w 5320937"/>
              <a:gd name="connsiteY68" fmla="*/ 2316480 h 3605349"/>
              <a:gd name="connsiteX69" fmla="*/ 4476206 w 5320937"/>
              <a:gd name="connsiteY69" fmla="*/ 2299063 h 3605349"/>
              <a:gd name="connsiteX70" fmla="*/ 4493623 w 5320937"/>
              <a:gd name="connsiteY70" fmla="*/ 2220686 h 3605349"/>
              <a:gd name="connsiteX71" fmla="*/ 4632960 w 5320937"/>
              <a:gd name="connsiteY71" fmla="*/ 2107475 h 3605349"/>
              <a:gd name="connsiteX72" fmla="*/ 4737463 w 5320937"/>
              <a:gd name="connsiteY72" fmla="*/ 2063932 h 3605349"/>
              <a:gd name="connsiteX73" fmla="*/ 5320937 w 5320937"/>
              <a:gd name="connsiteY73" fmla="*/ 1349829 h 3605349"/>
              <a:gd name="connsiteX74" fmla="*/ 4720046 w 5320937"/>
              <a:gd name="connsiteY74" fmla="*/ 809897 h 3605349"/>
              <a:gd name="connsiteX75" fmla="*/ 3751963 w 5320937"/>
              <a:gd name="connsiteY75" fmla="*/ 1963509 h 3605349"/>
              <a:gd name="connsiteX76" fmla="*/ 3802297 w 5320937"/>
              <a:gd name="connsiteY76" fmla="*/ 2071027 h 3605349"/>
              <a:gd name="connsiteX0" fmla="*/ 3605349 w 5320937"/>
              <a:gd name="connsiteY0" fmla="*/ 2107475 h 3605349"/>
              <a:gd name="connsiteX1" fmla="*/ 3606780 w 5320937"/>
              <a:gd name="connsiteY1" fmla="*/ 2106866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005943 w 5320937"/>
              <a:gd name="connsiteY60" fmla="*/ 2673532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3802297 w 5320937"/>
              <a:gd name="connsiteY77" fmla="*/ 2071027 h 3605349"/>
              <a:gd name="connsiteX0" fmla="*/ 3605349 w 5320937"/>
              <a:gd name="connsiteY0" fmla="*/ 2107475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005943 w 5320937"/>
              <a:gd name="connsiteY60" fmla="*/ 2673532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3802297 w 5320937"/>
              <a:gd name="connsiteY77" fmla="*/ 2071027 h 3605349"/>
              <a:gd name="connsiteX0" fmla="*/ 4008197 w 5320937"/>
              <a:gd name="connsiteY0" fmla="*/ 267338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005943 w 5320937"/>
              <a:gd name="connsiteY60" fmla="*/ 2673532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3802297 w 5320937"/>
              <a:gd name="connsiteY77" fmla="*/ 2071027 h 3605349"/>
              <a:gd name="connsiteX0" fmla="*/ 4008197 w 5320937"/>
              <a:gd name="connsiteY0" fmla="*/ 267338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3802297 w 5320937"/>
              <a:gd name="connsiteY77" fmla="*/ 2071027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3802297 w 5320937"/>
              <a:gd name="connsiteY77" fmla="*/ 2071027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4301060 w 5320937"/>
              <a:gd name="connsiteY77" fmla="*/ 2227690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720046 w 5320937"/>
              <a:gd name="connsiteY75" fmla="*/ 809897 h 3605349"/>
              <a:gd name="connsiteX76" fmla="*/ 3751963 w 5320937"/>
              <a:gd name="connsiteY76" fmla="*/ 1963509 h 3605349"/>
              <a:gd name="connsiteX77" fmla="*/ 4022904 w 5320937"/>
              <a:gd name="connsiteY77" fmla="*/ 2218098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3751963 w 5320937"/>
              <a:gd name="connsiteY75" fmla="*/ 1963509 h 3605349"/>
              <a:gd name="connsiteX76" fmla="*/ 4022904 w 5320937"/>
              <a:gd name="connsiteY76" fmla="*/ 2218098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75" fmla="*/ 4022904 w 5320937"/>
              <a:gd name="connsiteY75" fmla="*/ 2218098 h 3605349"/>
              <a:gd name="connsiteX0" fmla="*/ 3893097 w 5320937"/>
              <a:gd name="connsiteY0" fmla="*/ 2651000 h 3605349"/>
              <a:gd name="connsiteX1" fmla="*/ 3686710 w 5320937"/>
              <a:gd name="connsiteY1" fmla="*/ 2317881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0" fmla="*/ 3893097 w 5320937"/>
              <a:gd name="connsiteY0" fmla="*/ 2651000 h 3605349"/>
              <a:gd name="connsiteX1" fmla="*/ 3603583 w 5320937"/>
              <a:gd name="connsiteY1" fmla="*/ 2097274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0" fmla="*/ 3746026 w 5320937"/>
              <a:gd name="connsiteY0" fmla="*/ 2235364 h 3605349"/>
              <a:gd name="connsiteX1" fmla="*/ 3603583 w 5320937"/>
              <a:gd name="connsiteY1" fmla="*/ 2097274 h 3605349"/>
              <a:gd name="connsiteX2" fmla="*/ 3396343 w 5320937"/>
              <a:gd name="connsiteY2" fmla="*/ 1985555 h 3605349"/>
              <a:gd name="connsiteX3" fmla="*/ 3178629 w 5320937"/>
              <a:gd name="connsiteY3" fmla="*/ 1907177 h 3605349"/>
              <a:gd name="connsiteX4" fmla="*/ 2873829 w 5320937"/>
              <a:gd name="connsiteY4" fmla="*/ 1785257 h 3605349"/>
              <a:gd name="connsiteX5" fmla="*/ 2725783 w 5320937"/>
              <a:gd name="connsiteY5" fmla="*/ 1750423 h 3605349"/>
              <a:gd name="connsiteX6" fmla="*/ 2586446 w 5320937"/>
              <a:gd name="connsiteY6" fmla="*/ 1689463 h 3605349"/>
              <a:gd name="connsiteX7" fmla="*/ 2473235 w 5320937"/>
              <a:gd name="connsiteY7" fmla="*/ 1584960 h 3605349"/>
              <a:gd name="connsiteX8" fmla="*/ 2394857 w 5320937"/>
              <a:gd name="connsiteY8" fmla="*/ 1436915 h 3605349"/>
              <a:gd name="connsiteX9" fmla="*/ 2394857 w 5320937"/>
              <a:gd name="connsiteY9" fmla="*/ 1393372 h 3605349"/>
              <a:gd name="connsiteX10" fmla="*/ 2629989 w 5320937"/>
              <a:gd name="connsiteY10" fmla="*/ 1140823 h 3605349"/>
              <a:gd name="connsiteX11" fmla="*/ 2769326 w 5320937"/>
              <a:gd name="connsiteY11" fmla="*/ 1045029 h 3605349"/>
              <a:gd name="connsiteX12" fmla="*/ 2786743 w 5320937"/>
              <a:gd name="connsiteY12" fmla="*/ 836023 h 3605349"/>
              <a:gd name="connsiteX13" fmla="*/ 2734492 w 5320937"/>
              <a:gd name="connsiteY13" fmla="*/ 731520 h 3605349"/>
              <a:gd name="connsiteX14" fmla="*/ 2595155 w 5320937"/>
              <a:gd name="connsiteY14" fmla="*/ 853440 h 3605349"/>
              <a:gd name="connsiteX15" fmla="*/ 2455817 w 5320937"/>
              <a:gd name="connsiteY15" fmla="*/ 827315 h 3605349"/>
              <a:gd name="connsiteX16" fmla="*/ 2464526 w 5320937"/>
              <a:gd name="connsiteY16" fmla="*/ 627017 h 3605349"/>
              <a:gd name="connsiteX17" fmla="*/ 2551612 w 5320937"/>
              <a:gd name="connsiteY17" fmla="*/ 435429 h 3605349"/>
              <a:gd name="connsiteX18" fmla="*/ 2595155 w 5320937"/>
              <a:gd name="connsiteY18" fmla="*/ 365760 h 3605349"/>
              <a:gd name="connsiteX19" fmla="*/ 2612572 w 5320937"/>
              <a:gd name="connsiteY19" fmla="*/ 261257 h 3605349"/>
              <a:gd name="connsiteX20" fmla="*/ 2481943 w 5320937"/>
              <a:gd name="connsiteY20" fmla="*/ 174172 h 3605349"/>
              <a:gd name="connsiteX21" fmla="*/ 2368732 w 5320937"/>
              <a:gd name="connsiteY21" fmla="*/ 209006 h 3605349"/>
              <a:gd name="connsiteX22" fmla="*/ 2299063 w 5320937"/>
              <a:gd name="connsiteY22" fmla="*/ 278675 h 3605349"/>
              <a:gd name="connsiteX23" fmla="*/ 2177143 w 5320937"/>
              <a:gd name="connsiteY23" fmla="*/ 296092 h 3605349"/>
              <a:gd name="connsiteX24" fmla="*/ 1793966 w 5320937"/>
              <a:gd name="connsiteY24" fmla="*/ 60960 h 3605349"/>
              <a:gd name="connsiteX25" fmla="*/ 1515292 w 5320937"/>
              <a:gd name="connsiteY25" fmla="*/ 69669 h 3605349"/>
              <a:gd name="connsiteX26" fmla="*/ 1410789 w 5320937"/>
              <a:gd name="connsiteY26" fmla="*/ 87086 h 3605349"/>
              <a:gd name="connsiteX27" fmla="*/ 1219200 w 5320937"/>
              <a:gd name="connsiteY27" fmla="*/ 209006 h 3605349"/>
              <a:gd name="connsiteX28" fmla="*/ 1166949 w 5320937"/>
              <a:gd name="connsiteY28" fmla="*/ 296092 h 3605349"/>
              <a:gd name="connsiteX29" fmla="*/ 1132115 w 5320937"/>
              <a:gd name="connsiteY29" fmla="*/ 365760 h 3605349"/>
              <a:gd name="connsiteX30" fmla="*/ 1053737 w 5320937"/>
              <a:gd name="connsiteY30" fmla="*/ 357052 h 3605349"/>
              <a:gd name="connsiteX31" fmla="*/ 914400 w 5320937"/>
              <a:gd name="connsiteY31" fmla="*/ 418012 h 3605349"/>
              <a:gd name="connsiteX32" fmla="*/ 836023 w 5320937"/>
              <a:gd name="connsiteY32" fmla="*/ 487680 h 3605349"/>
              <a:gd name="connsiteX33" fmla="*/ 731520 w 5320937"/>
              <a:gd name="connsiteY33" fmla="*/ 548640 h 3605349"/>
              <a:gd name="connsiteX34" fmla="*/ 557349 w 5320937"/>
              <a:gd name="connsiteY34" fmla="*/ 531223 h 3605349"/>
              <a:gd name="connsiteX35" fmla="*/ 452846 w 5320937"/>
              <a:gd name="connsiteY35" fmla="*/ 452846 h 3605349"/>
              <a:gd name="connsiteX36" fmla="*/ 409303 w 5320937"/>
              <a:gd name="connsiteY36" fmla="*/ 287383 h 3605349"/>
              <a:gd name="connsiteX37" fmla="*/ 365760 w 5320937"/>
              <a:gd name="connsiteY37" fmla="*/ 217715 h 3605349"/>
              <a:gd name="connsiteX38" fmla="*/ 400595 w 5320937"/>
              <a:gd name="connsiteY38" fmla="*/ 130629 h 3605349"/>
              <a:gd name="connsiteX39" fmla="*/ 374469 w 5320937"/>
              <a:gd name="connsiteY39" fmla="*/ 0 h 3605349"/>
              <a:gd name="connsiteX40" fmla="*/ 0 w 5320937"/>
              <a:gd name="connsiteY40" fmla="*/ 391886 h 3605349"/>
              <a:gd name="connsiteX41" fmla="*/ 95795 w 5320937"/>
              <a:gd name="connsiteY41" fmla="*/ 1367246 h 3605349"/>
              <a:gd name="connsiteX42" fmla="*/ 78377 w 5320937"/>
              <a:gd name="connsiteY42" fmla="*/ 1637212 h 3605349"/>
              <a:gd name="connsiteX43" fmla="*/ 1384663 w 5320937"/>
              <a:gd name="connsiteY43" fmla="*/ 2908663 h 3605349"/>
              <a:gd name="connsiteX44" fmla="*/ 1785257 w 5320937"/>
              <a:gd name="connsiteY44" fmla="*/ 2830286 h 3605349"/>
              <a:gd name="connsiteX45" fmla="*/ 2177143 w 5320937"/>
              <a:gd name="connsiteY45" fmla="*/ 3143795 h 3605349"/>
              <a:gd name="connsiteX46" fmla="*/ 2386149 w 5320937"/>
              <a:gd name="connsiteY46" fmla="*/ 3605349 h 3605349"/>
              <a:gd name="connsiteX47" fmla="*/ 2629989 w 5320937"/>
              <a:gd name="connsiteY47" fmla="*/ 3526972 h 3605349"/>
              <a:gd name="connsiteX48" fmla="*/ 2699657 w 5320937"/>
              <a:gd name="connsiteY48" fmla="*/ 3422469 h 3605349"/>
              <a:gd name="connsiteX49" fmla="*/ 2760617 w 5320937"/>
              <a:gd name="connsiteY49" fmla="*/ 3378926 h 3605349"/>
              <a:gd name="connsiteX50" fmla="*/ 2830286 w 5320937"/>
              <a:gd name="connsiteY50" fmla="*/ 3396343 h 3605349"/>
              <a:gd name="connsiteX51" fmla="*/ 3936275 w 5320937"/>
              <a:gd name="connsiteY51" fmla="*/ 3335383 h 3605349"/>
              <a:gd name="connsiteX52" fmla="*/ 4667795 w 5320937"/>
              <a:gd name="connsiteY52" fmla="*/ 3108960 h 3605349"/>
              <a:gd name="connsiteX53" fmla="*/ 4397829 w 5320937"/>
              <a:gd name="connsiteY53" fmla="*/ 2943497 h 3605349"/>
              <a:gd name="connsiteX54" fmla="*/ 4389120 w 5320937"/>
              <a:gd name="connsiteY54" fmla="*/ 2891246 h 3605349"/>
              <a:gd name="connsiteX55" fmla="*/ 4310743 w 5320937"/>
              <a:gd name="connsiteY55" fmla="*/ 2882537 h 3605349"/>
              <a:gd name="connsiteX56" fmla="*/ 4171406 w 5320937"/>
              <a:gd name="connsiteY56" fmla="*/ 2795452 h 3605349"/>
              <a:gd name="connsiteX57" fmla="*/ 4110446 w 5320937"/>
              <a:gd name="connsiteY57" fmla="*/ 2838995 h 3605349"/>
              <a:gd name="connsiteX58" fmla="*/ 4023360 w 5320937"/>
              <a:gd name="connsiteY58" fmla="*/ 2795452 h 3605349"/>
              <a:gd name="connsiteX59" fmla="*/ 4014652 w 5320937"/>
              <a:gd name="connsiteY59" fmla="*/ 2734492 h 3605349"/>
              <a:gd name="connsiteX60" fmla="*/ 4159408 w 5320937"/>
              <a:gd name="connsiteY60" fmla="*/ 2679927 h 3605349"/>
              <a:gd name="connsiteX61" fmla="*/ 4171406 w 5320937"/>
              <a:gd name="connsiteY61" fmla="*/ 2499360 h 3605349"/>
              <a:gd name="connsiteX62" fmla="*/ 4206240 w 5320937"/>
              <a:gd name="connsiteY62" fmla="*/ 2534195 h 3605349"/>
              <a:gd name="connsiteX63" fmla="*/ 4249783 w 5320937"/>
              <a:gd name="connsiteY63" fmla="*/ 2481943 h 3605349"/>
              <a:gd name="connsiteX64" fmla="*/ 4206240 w 5320937"/>
              <a:gd name="connsiteY64" fmla="*/ 2447109 h 3605349"/>
              <a:gd name="connsiteX65" fmla="*/ 4275909 w 5320937"/>
              <a:gd name="connsiteY65" fmla="*/ 2316480 h 3605349"/>
              <a:gd name="connsiteX66" fmla="*/ 4275909 w 5320937"/>
              <a:gd name="connsiteY66" fmla="*/ 2264229 h 3605349"/>
              <a:gd name="connsiteX67" fmla="*/ 4293326 w 5320937"/>
              <a:gd name="connsiteY67" fmla="*/ 2238103 h 3605349"/>
              <a:gd name="connsiteX68" fmla="*/ 4371703 w 5320937"/>
              <a:gd name="connsiteY68" fmla="*/ 2281646 h 3605349"/>
              <a:gd name="connsiteX69" fmla="*/ 4380412 w 5320937"/>
              <a:gd name="connsiteY69" fmla="*/ 2316480 h 3605349"/>
              <a:gd name="connsiteX70" fmla="*/ 4476206 w 5320937"/>
              <a:gd name="connsiteY70" fmla="*/ 2299063 h 3605349"/>
              <a:gd name="connsiteX71" fmla="*/ 4493623 w 5320937"/>
              <a:gd name="connsiteY71" fmla="*/ 2220686 h 3605349"/>
              <a:gd name="connsiteX72" fmla="*/ 4632960 w 5320937"/>
              <a:gd name="connsiteY72" fmla="*/ 2107475 h 3605349"/>
              <a:gd name="connsiteX73" fmla="*/ 4737463 w 5320937"/>
              <a:gd name="connsiteY73" fmla="*/ 2063932 h 3605349"/>
              <a:gd name="connsiteX74" fmla="*/ 5320937 w 5320937"/>
              <a:gd name="connsiteY74" fmla="*/ 1349829 h 3605349"/>
              <a:gd name="connsiteX0" fmla="*/ 3746026 w 4737463"/>
              <a:gd name="connsiteY0" fmla="*/ 2235364 h 3605349"/>
              <a:gd name="connsiteX1" fmla="*/ 3603583 w 4737463"/>
              <a:gd name="connsiteY1" fmla="*/ 2097274 h 3605349"/>
              <a:gd name="connsiteX2" fmla="*/ 3396343 w 4737463"/>
              <a:gd name="connsiteY2" fmla="*/ 1985555 h 3605349"/>
              <a:gd name="connsiteX3" fmla="*/ 3178629 w 4737463"/>
              <a:gd name="connsiteY3" fmla="*/ 1907177 h 3605349"/>
              <a:gd name="connsiteX4" fmla="*/ 2873829 w 4737463"/>
              <a:gd name="connsiteY4" fmla="*/ 1785257 h 3605349"/>
              <a:gd name="connsiteX5" fmla="*/ 2725783 w 4737463"/>
              <a:gd name="connsiteY5" fmla="*/ 1750423 h 3605349"/>
              <a:gd name="connsiteX6" fmla="*/ 2586446 w 4737463"/>
              <a:gd name="connsiteY6" fmla="*/ 1689463 h 3605349"/>
              <a:gd name="connsiteX7" fmla="*/ 2473235 w 4737463"/>
              <a:gd name="connsiteY7" fmla="*/ 1584960 h 3605349"/>
              <a:gd name="connsiteX8" fmla="*/ 2394857 w 4737463"/>
              <a:gd name="connsiteY8" fmla="*/ 1436915 h 3605349"/>
              <a:gd name="connsiteX9" fmla="*/ 2394857 w 4737463"/>
              <a:gd name="connsiteY9" fmla="*/ 1393372 h 3605349"/>
              <a:gd name="connsiteX10" fmla="*/ 2629989 w 4737463"/>
              <a:gd name="connsiteY10" fmla="*/ 1140823 h 3605349"/>
              <a:gd name="connsiteX11" fmla="*/ 2769326 w 4737463"/>
              <a:gd name="connsiteY11" fmla="*/ 1045029 h 3605349"/>
              <a:gd name="connsiteX12" fmla="*/ 2786743 w 4737463"/>
              <a:gd name="connsiteY12" fmla="*/ 836023 h 3605349"/>
              <a:gd name="connsiteX13" fmla="*/ 2734492 w 4737463"/>
              <a:gd name="connsiteY13" fmla="*/ 731520 h 3605349"/>
              <a:gd name="connsiteX14" fmla="*/ 2595155 w 4737463"/>
              <a:gd name="connsiteY14" fmla="*/ 853440 h 3605349"/>
              <a:gd name="connsiteX15" fmla="*/ 2455817 w 4737463"/>
              <a:gd name="connsiteY15" fmla="*/ 827315 h 3605349"/>
              <a:gd name="connsiteX16" fmla="*/ 2464526 w 4737463"/>
              <a:gd name="connsiteY16" fmla="*/ 627017 h 3605349"/>
              <a:gd name="connsiteX17" fmla="*/ 2551612 w 4737463"/>
              <a:gd name="connsiteY17" fmla="*/ 435429 h 3605349"/>
              <a:gd name="connsiteX18" fmla="*/ 2595155 w 4737463"/>
              <a:gd name="connsiteY18" fmla="*/ 365760 h 3605349"/>
              <a:gd name="connsiteX19" fmla="*/ 2612572 w 4737463"/>
              <a:gd name="connsiteY19" fmla="*/ 261257 h 3605349"/>
              <a:gd name="connsiteX20" fmla="*/ 2481943 w 4737463"/>
              <a:gd name="connsiteY20" fmla="*/ 174172 h 3605349"/>
              <a:gd name="connsiteX21" fmla="*/ 2368732 w 4737463"/>
              <a:gd name="connsiteY21" fmla="*/ 209006 h 3605349"/>
              <a:gd name="connsiteX22" fmla="*/ 2299063 w 4737463"/>
              <a:gd name="connsiteY22" fmla="*/ 278675 h 3605349"/>
              <a:gd name="connsiteX23" fmla="*/ 2177143 w 4737463"/>
              <a:gd name="connsiteY23" fmla="*/ 296092 h 3605349"/>
              <a:gd name="connsiteX24" fmla="*/ 1793966 w 4737463"/>
              <a:gd name="connsiteY24" fmla="*/ 60960 h 3605349"/>
              <a:gd name="connsiteX25" fmla="*/ 1515292 w 4737463"/>
              <a:gd name="connsiteY25" fmla="*/ 69669 h 3605349"/>
              <a:gd name="connsiteX26" fmla="*/ 1410789 w 4737463"/>
              <a:gd name="connsiteY26" fmla="*/ 87086 h 3605349"/>
              <a:gd name="connsiteX27" fmla="*/ 1219200 w 4737463"/>
              <a:gd name="connsiteY27" fmla="*/ 209006 h 3605349"/>
              <a:gd name="connsiteX28" fmla="*/ 1166949 w 4737463"/>
              <a:gd name="connsiteY28" fmla="*/ 296092 h 3605349"/>
              <a:gd name="connsiteX29" fmla="*/ 1132115 w 4737463"/>
              <a:gd name="connsiteY29" fmla="*/ 365760 h 3605349"/>
              <a:gd name="connsiteX30" fmla="*/ 1053737 w 4737463"/>
              <a:gd name="connsiteY30" fmla="*/ 357052 h 3605349"/>
              <a:gd name="connsiteX31" fmla="*/ 914400 w 4737463"/>
              <a:gd name="connsiteY31" fmla="*/ 418012 h 3605349"/>
              <a:gd name="connsiteX32" fmla="*/ 836023 w 4737463"/>
              <a:gd name="connsiteY32" fmla="*/ 487680 h 3605349"/>
              <a:gd name="connsiteX33" fmla="*/ 731520 w 4737463"/>
              <a:gd name="connsiteY33" fmla="*/ 548640 h 3605349"/>
              <a:gd name="connsiteX34" fmla="*/ 557349 w 4737463"/>
              <a:gd name="connsiteY34" fmla="*/ 531223 h 3605349"/>
              <a:gd name="connsiteX35" fmla="*/ 452846 w 4737463"/>
              <a:gd name="connsiteY35" fmla="*/ 452846 h 3605349"/>
              <a:gd name="connsiteX36" fmla="*/ 409303 w 4737463"/>
              <a:gd name="connsiteY36" fmla="*/ 287383 h 3605349"/>
              <a:gd name="connsiteX37" fmla="*/ 365760 w 4737463"/>
              <a:gd name="connsiteY37" fmla="*/ 217715 h 3605349"/>
              <a:gd name="connsiteX38" fmla="*/ 400595 w 4737463"/>
              <a:gd name="connsiteY38" fmla="*/ 130629 h 3605349"/>
              <a:gd name="connsiteX39" fmla="*/ 374469 w 4737463"/>
              <a:gd name="connsiteY39" fmla="*/ 0 h 3605349"/>
              <a:gd name="connsiteX40" fmla="*/ 0 w 4737463"/>
              <a:gd name="connsiteY40" fmla="*/ 391886 h 3605349"/>
              <a:gd name="connsiteX41" fmla="*/ 95795 w 4737463"/>
              <a:gd name="connsiteY41" fmla="*/ 1367246 h 3605349"/>
              <a:gd name="connsiteX42" fmla="*/ 78377 w 4737463"/>
              <a:gd name="connsiteY42" fmla="*/ 1637212 h 3605349"/>
              <a:gd name="connsiteX43" fmla="*/ 1384663 w 4737463"/>
              <a:gd name="connsiteY43" fmla="*/ 2908663 h 3605349"/>
              <a:gd name="connsiteX44" fmla="*/ 1785257 w 4737463"/>
              <a:gd name="connsiteY44" fmla="*/ 2830286 h 3605349"/>
              <a:gd name="connsiteX45" fmla="*/ 2177143 w 4737463"/>
              <a:gd name="connsiteY45" fmla="*/ 3143795 h 3605349"/>
              <a:gd name="connsiteX46" fmla="*/ 2386149 w 4737463"/>
              <a:gd name="connsiteY46" fmla="*/ 3605349 h 3605349"/>
              <a:gd name="connsiteX47" fmla="*/ 2629989 w 4737463"/>
              <a:gd name="connsiteY47" fmla="*/ 3526972 h 3605349"/>
              <a:gd name="connsiteX48" fmla="*/ 2699657 w 4737463"/>
              <a:gd name="connsiteY48" fmla="*/ 3422469 h 3605349"/>
              <a:gd name="connsiteX49" fmla="*/ 2760617 w 4737463"/>
              <a:gd name="connsiteY49" fmla="*/ 3378926 h 3605349"/>
              <a:gd name="connsiteX50" fmla="*/ 2830286 w 4737463"/>
              <a:gd name="connsiteY50" fmla="*/ 3396343 h 3605349"/>
              <a:gd name="connsiteX51" fmla="*/ 3936275 w 4737463"/>
              <a:gd name="connsiteY51" fmla="*/ 3335383 h 3605349"/>
              <a:gd name="connsiteX52" fmla="*/ 4667795 w 4737463"/>
              <a:gd name="connsiteY52" fmla="*/ 3108960 h 3605349"/>
              <a:gd name="connsiteX53" fmla="*/ 4397829 w 4737463"/>
              <a:gd name="connsiteY53" fmla="*/ 2943497 h 3605349"/>
              <a:gd name="connsiteX54" fmla="*/ 4389120 w 4737463"/>
              <a:gd name="connsiteY54" fmla="*/ 2891246 h 3605349"/>
              <a:gd name="connsiteX55" fmla="*/ 4310743 w 4737463"/>
              <a:gd name="connsiteY55" fmla="*/ 2882537 h 3605349"/>
              <a:gd name="connsiteX56" fmla="*/ 4171406 w 4737463"/>
              <a:gd name="connsiteY56" fmla="*/ 2795452 h 3605349"/>
              <a:gd name="connsiteX57" fmla="*/ 4110446 w 4737463"/>
              <a:gd name="connsiteY57" fmla="*/ 2838995 h 3605349"/>
              <a:gd name="connsiteX58" fmla="*/ 4023360 w 4737463"/>
              <a:gd name="connsiteY58" fmla="*/ 2795452 h 3605349"/>
              <a:gd name="connsiteX59" fmla="*/ 4014652 w 4737463"/>
              <a:gd name="connsiteY59" fmla="*/ 2734492 h 3605349"/>
              <a:gd name="connsiteX60" fmla="*/ 4159408 w 4737463"/>
              <a:gd name="connsiteY60" fmla="*/ 2679927 h 3605349"/>
              <a:gd name="connsiteX61" fmla="*/ 4171406 w 4737463"/>
              <a:gd name="connsiteY61" fmla="*/ 2499360 h 3605349"/>
              <a:gd name="connsiteX62" fmla="*/ 4206240 w 4737463"/>
              <a:gd name="connsiteY62" fmla="*/ 2534195 h 3605349"/>
              <a:gd name="connsiteX63" fmla="*/ 4249783 w 4737463"/>
              <a:gd name="connsiteY63" fmla="*/ 2481943 h 3605349"/>
              <a:gd name="connsiteX64" fmla="*/ 4206240 w 4737463"/>
              <a:gd name="connsiteY64" fmla="*/ 2447109 h 3605349"/>
              <a:gd name="connsiteX65" fmla="*/ 4275909 w 4737463"/>
              <a:gd name="connsiteY65" fmla="*/ 2316480 h 3605349"/>
              <a:gd name="connsiteX66" fmla="*/ 4275909 w 4737463"/>
              <a:gd name="connsiteY66" fmla="*/ 2264229 h 3605349"/>
              <a:gd name="connsiteX67" fmla="*/ 4293326 w 4737463"/>
              <a:gd name="connsiteY67" fmla="*/ 2238103 h 3605349"/>
              <a:gd name="connsiteX68" fmla="*/ 4371703 w 4737463"/>
              <a:gd name="connsiteY68" fmla="*/ 2281646 h 3605349"/>
              <a:gd name="connsiteX69" fmla="*/ 4380412 w 4737463"/>
              <a:gd name="connsiteY69" fmla="*/ 2316480 h 3605349"/>
              <a:gd name="connsiteX70" fmla="*/ 4476206 w 4737463"/>
              <a:gd name="connsiteY70" fmla="*/ 2299063 h 3605349"/>
              <a:gd name="connsiteX71" fmla="*/ 4493623 w 4737463"/>
              <a:gd name="connsiteY71" fmla="*/ 2220686 h 3605349"/>
              <a:gd name="connsiteX72" fmla="*/ 4632960 w 4737463"/>
              <a:gd name="connsiteY72" fmla="*/ 2107475 h 3605349"/>
              <a:gd name="connsiteX73" fmla="*/ 4737463 w 4737463"/>
              <a:gd name="connsiteY73" fmla="*/ 2063932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68" fmla="*/ 4371703 w 4667795"/>
              <a:gd name="connsiteY68" fmla="*/ 2281646 h 3605349"/>
              <a:gd name="connsiteX69" fmla="*/ 4380412 w 4667795"/>
              <a:gd name="connsiteY69" fmla="*/ 2316480 h 3605349"/>
              <a:gd name="connsiteX70" fmla="*/ 4476206 w 4667795"/>
              <a:gd name="connsiteY70" fmla="*/ 2299063 h 3605349"/>
              <a:gd name="connsiteX71" fmla="*/ 4493623 w 4667795"/>
              <a:gd name="connsiteY71" fmla="*/ 2220686 h 3605349"/>
              <a:gd name="connsiteX72" fmla="*/ 4632960 w 4667795"/>
              <a:gd name="connsiteY72" fmla="*/ 2107475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68" fmla="*/ 4371703 w 4667795"/>
              <a:gd name="connsiteY68" fmla="*/ 2281646 h 3605349"/>
              <a:gd name="connsiteX69" fmla="*/ 4380412 w 4667795"/>
              <a:gd name="connsiteY69" fmla="*/ 2316480 h 3605349"/>
              <a:gd name="connsiteX70" fmla="*/ 4476206 w 4667795"/>
              <a:gd name="connsiteY70" fmla="*/ 2299063 h 3605349"/>
              <a:gd name="connsiteX71" fmla="*/ 4493623 w 4667795"/>
              <a:gd name="connsiteY71" fmla="*/ 2220686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68" fmla="*/ 4371703 w 4667795"/>
              <a:gd name="connsiteY68" fmla="*/ 2281646 h 3605349"/>
              <a:gd name="connsiteX69" fmla="*/ 4380412 w 4667795"/>
              <a:gd name="connsiteY69" fmla="*/ 2316480 h 3605349"/>
              <a:gd name="connsiteX70" fmla="*/ 4476206 w 4667795"/>
              <a:gd name="connsiteY70" fmla="*/ 2299063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68" fmla="*/ 4371703 w 4667795"/>
              <a:gd name="connsiteY68" fmla="*/ 2281646 h 3605349"/>
              <a:gd name="connsiteX69" fmla="*/ 4380412 w 4667795"/>
              <a:gd name="connsiteY69" fmla="*/ 2316480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68" fmla="*/ 4371703 w 4667795"/>
              <a:gd name="connsiteY68" fmla="*/ 2281646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67" fmla="*/ 4293326 w 4667795"/>
              <a:gd name="connsiteY67" fmla="*/ 2238103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66" fmla="*/ 4275909 w 4667795"/>
              <a:gd name="connsiteY66" fmla="*/ 2264229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65" fmla="*/ 4275909 w 4667795"/>
              <a:gd name="connsiteY65" fmla="*/ 2316480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4206240 w 4667795"/>
              <a:gd name="connsiteY64" fmla="*/ 2447109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3825773 w 4667795"/>
              <a:gd name="connsiteY64" fmla="*/ 2309629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3806590 w 4667795"/>
              <a:gd name="connsiteY64" fmla="*/ 2296840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3812984 w 4667795"/>
              <a:gd name="connsiteY64" fmla="*/ 2274460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4249783 w 4667795"/>
              <a:gd name="connsiteY63" fmla="*/ 2481943 h 3605349"/>
              <a:gd name="connsiteX64" fmla="*/ 3812984 w 4667795"/>
              <a:gd name="connsiteY64" fmla="*/ 2274460 h 3605349"/>
              <a:gd name="connsiteX65" fmla="*/ 3746026 w 4667795"/>
              <a:gd name="connsiteY65" fmla="*/ 2235364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171406 w 4667795"/>
              <a:gd name="connsiteY61" fmla="*/ 2499360 h 3605349"/>
              <a:gd name="connsiteX62" fmla="*/ 4206240 w 4667795"/>
              <a:gd name="connsiteY62" fmla="*/ 2534195 h 3605349"/>
              <a:gd name="connsiteX63" fmla="*/ 3843738 w 4667795"/>
              <a:gd name="connsiteY63" fmla="*/ 2341266 h 3605349"/>
              <a:gd name="connsiteX64" fmla="*/ 3812984 w 4667795"/>
              <a:gd name="connsiteY64" fmla="*/ 2274460 h 3605349"/>
              <a:gd name="connsiteX65" fmla="*/ 3746026 w 4667795"/>
              <a:gd name="connsiteY65" fmla="*/ 2235364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017940 w 4667795"/>
              <a:gd name="connsiteY61" fmla="*/ 2550515 h 3605349"/>
              <a:gd name="connsiteX62" fmla="*/ 4206240 w 4667795"/>
              <a:gd name="connsiteY62" fmla="*/ 2534195 h 3605349"/>
              <a:gd name="connsiteX63" fmla="*/ 3843738 w 4667795"/>
              <a:gd name="connsiteY63" fmla="*/ 2341266 h 3605349"/>
              <a:gd name="connsiteX64" fmla="*/ 3812984 w 4667795"/>
              <a:gd name="connsiteY64" fmla="*/ 2274460 h 3605349"/>
              <a:gd name="connsiteX65" fmla="*/ 3746026 w 4667795"/>
              <a:gd name="connsiteY65" fmla="*/ 2235364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4017940 w 4667795"/>
              <a:gd name="connsiteY61" fmla="*/ 2550515 h 3605349"/>
              <a:gd name="connsiteX62" fmla="*/ 3848154 w 4667795"/>
              <a:gd name="connsiteY62" fmla="*/ 2435082 h 3605349"/>
              <a:gd name="connsiteX63" fmla="*/ 3843738 w 4667795"/>
              <a:gd name="connsiteY63" fmla="*/ 2341266 h 3605349"/>
              <a:gd name="connsiteX64" fmla="*/ 3812984 w 4667795"/>
              <a:gd name="connsiteY64" fmla="*/ 2274460 h 3605349"/>
              <a:gd name="connsiteX65" fmla="*/ 3746026 w 4667795"/>
              <a:gd name="connsiteY65" fmla="*/ 2235364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159408 w 4667795"/>
              <a:gd name="connsiteY60" fmla="*/ 2679927 h 3605349"/>
              <a:gd name="connsiteX61" fmla="*/ 3877263 w 4667795"/>
              <a:gd name="connsiteY61" fmla="*/ 2556909 h 3605349"/>
              <a:gd name="connsiteX62" fmla="*/ 3848154 w 4667795"/>
              <a:gd name="connsiteY62" fmla="*/ 2435082 h 3605349"/>
              <a:gd name="connsiteX63" fmla="*/ 3843738 w 4667795"/>
              <a:gd name="connsiteY63" fmla="*/ 2341266 h 3605349"/>
              <a:gd name="connsiteX64" fmla="*/ 3812984 w 4667795"/>
              <a:gd name="connsiteY64" fmla="*/ 2274460 h 3605349"/>
              <a:gd name="connsiteX65" fmla="*/ 3746026 w 4667795"/>
              <a:gd name="connsiteY65" fmla="*/ 2235364 h 3605349"/>
              <a:gd name="connsiteX0" fmla="*/ 3746026 w 4667795"/>
              <a:gd name="connsiteY0" fmla="*/ 2235364 h 3605349"/>
              <a:gd name="connsiteX1" fmla="*/ 3603583 w 4667795"/>
              <a:gd name="connsiteY1" fmla="*/ 2097274 h 3605349"/>
              <a:gd name="connsiteX2" fmla="*/ 3396343 w 4667795"/>
              <a:gd name="connsiteY2" fmla="*/ 1985555 h 3605349"/>
              <a:gd name="connsiteX3" fmla="*/ 3178629 w 4667795"/>
              <a:gd name="connsiteY3" fmla="*/ 1907177 h 3605349"/>
              <a:gd name="connsiteX4" fmla="*/ 2873829 w 4667795"/>
              <a:gd name="connsiteY4" fmla="*/ 1785257 h 3605349"/>
              <a:gd name="connsiteX5" fmla="*/ 2725783 w 4667795"/>
              <a:gd name="connsiteY5" fmla="*/ 1750423 h 3605349"/>
              <a:gd name="connsiteX6" fmla="*/ 2586446 w 4667795"/>
              <a:gd name="connsiteY6" fmla="*/ 1689463 h 3605349"/>
              <a:gd name="connsiteX7" fmla="*/ 2473235 w 4667795"/>
              <a:gd name="connsiteY7" fmla="*/ 1584960 h 3605349"/>
              <a:gd name="connsiteX8" fmla="*/ 2394857 w 4667795"/>
              <a:gd name="connsiteY8" fmla="*/ 1436915 h 3605349"/>
              <a:gd name="connsiteX9" fmla="*/ 2394857 w 4667795"/>
              <a:gd name="connsiteY9" fmla="*/ 1393372 h 3605349"/>
              <a:gd name="connsiteX10" fmla="*/ 2629989 w 4667795"/>
              <a:gd name="connsiteY10" fmla="*/ 1140823 h 3605349"/>
              <a:gd name="connsiteX11" fmla="*/ 2769326 w 4667795"/>
              <a:gd name="connsiteY11" fmla="*/ 1045029 h 3605349"/>
              <a:gd name="connsiteX12" fmla="*/ 2786743 w 4667795"/>
              <a:gd name="connsiteY12" fmla="*/ 836023 h 3605349"/>
              <a:gd name="connsiteX13" fmla="*/ 2734492 w 4667795"/>
              <a:gd name="connsiteY13" fmla="*/ 731520 h 3605349"/>
              <a:gd name="connsiteX14" fmla="*/ 2595155 w 4667795"/>
              <a:gd name="connsiteY14" fmla="*/ 853440 h 3605349"/>
              <a:gd name="connsiteX15" fmla="*/ 2455817 w 4667795"/>
              <a:gd name="connsiteY15" fmla="*/ 827315 h 3605349"/>
              <a:gd name="connsiteX16" fmla="*/ 2464526 w 4667795"/>
              <a:gd name="connsiteY16" fmla="*/ 627017 h 3605349"/>
              <a:gd name="connsiteX17" fmla="*/ 2551612 w 4667795"/>
              <a:gd name="connsiteY17" fmla="*/ 435429 h 3605349"/>
              <a:gd name="connsiteX18" fmla="*/ 2595155 w 4667795"/>
              <a:gd name="connsiteY18" fmla="*/ 365760 h 3605349"/>
              <a:gd name="connsiteX19" fmla="*/ 2612572 w 4667795"/>
              <a:gd name="connsiteY19" fmla="*/ 261257 h 3605349"/>
              <a:gd name="connsiteX20" fmla="*/ 2481943 w 4667795"/>
              <a:gd name="connsiteY20" fmla="*/ 174172 h 3605349"/>
              <a:gd name="connsiteX21" fmla="*/ 2368732 w 4667795"/>
              <a:gd name="connsiteY21" fmla="*/ 209006 h 3605349"/>
              <a:gd name="connsiteX22" fmla="*/ 2299063 w 4667795"/>
              <a:gd name="connsiteY22" fmla="*/ 278675 h 3605349"/>
              <a:gd name="connsiteX23" fmla="*/ 2177143 w 4667795"/>
              <a:gd name="connsiteY23" fmla="*/ 296092 h 3605349"/>
              <a:gd name="connsiteX24" fmla="*/ 1793966 w 4667795"/>
              <a:gd name="connsiteY24" fmla="*/ 60960 h 3605349"/>
              <a:gd name="connsiteX25" fmla="*/ 1515292 w 4667795"/>
              <a:gd name="connsiteY25" fmla="*/ 69669 h 3605349"/>
              <a:gd name="connsiteX26" fmla="*/ 1410789 w 4667795"/>
              <a:gd name="connsiteY26" fmla="*/ 87086 h 3605349"/>
              <a:gd name="connsiteX27" fmla="*/ 1219200 w 4667795"/>
              <a:gd name="connsiteY27" fmla="*/ 209006 h 3605349"/>
              <a:gd name="connsiteX28" fmla="*/ 1166949 w 4667795"/>
              <a:gd name="connsiteY28" fmla="*/ 296092 h 3605349"/>
              <a:gd name="connsiteX29" fmla="*/ 1132115 w 4667795"/>
              <a:gd name="connsiteY29" fmla="*/ 365760 h 3605349"/>
              <a:gd name="connsiteX30" fmla="*/ 1053737 w 4667795"/>
              <a:gd name="connsiteY30" fmla="*/ 357052 h 3605349"/>
              <a:gd name="connsiteX31" fmla="*/ 914400 w 4667795"/>
              <a:gd name="connsiteY31" fmla="*/ 418012 h 3605349"/>
              <a:gd name="connsiteX32" fmla="*/ 836023 w 4667795"/>
              <a:gd name="connsiteY32" fmla="*/ 487680 h 3605349"/>
              <a:gd name="connsiteX33" fmla="*/ 731520 w 4667795"/>
              <a:gd name="connsiteY33" fmla="*/ 548640 h 3605349"/>
              <a:gd name="connsiteX34" fmla="*/ 557349 w 4667795"/>
              <a:gd name="connsiteY34" fmla="*/ 531223 h 3605349"/>
              <a:gd name="connsiteX35" fmla="*/ 452846 w 4667795"/>
              <a:gd name="connsiteY35" fmla="*/ 452846 h 3605349"/>
              <a:gd name="connsiteX36" fmla="*/ 409303 w 4667795"/>
              <a:gd name="connsiteY36" fmla="*/ 287383 h 3605349"/>
              <a:gd name="connsiteX37" fmla="*/ 365760 w 4667795"/>
              <a:gd name="connsiteY37" fmla="*/ 217715 h 3605349"/>
              <a:gd name="connsiteX38" fmla="*/ 400595 w 4667795"/>
              <a:gd name="connsiteY38" fmla="*/ 130629 h 3605349"/>
              <a:gd name="connsiteX39" fmla="*/ 374469 w 4667795"/>
              <a:gd name="connsiteY39" fmla="*/ 0 h 3605349"/>
              <a:gd name="connsiteX40" fmla="*/ 0 w 4667795"/>
              <a:gd name="connsiteY40" fmla="*/ 391886 h 3605349"/>
              <a:gd name="connsiteX41" fmla="*/ 95795 w 4667795"/>
              <a:gd name="connsiteY41" fmla="*/ 1367246 h 3605349"/>
              <a:gd name="connsiteX42" fmla="*/ 78377 w 4667795"/>
              <a:gd name="connsiteY42" fmla="*/ 1637212 h 3605349"/>
              <a:gd name="connsiteX43" fmla="*/ 1384663 w 4667795"/>
              <a:gd name="connsiteY43" fmla="*/ 2908663 h 3605349"/>
              <a:gd name="connsiteX44" fmla="*/ 1785257 w 4667795"/>
              <a:gd name="connsiteY44" fmla="*/ 2830286 h 3605349"/>
              <a:gd name="connsiteX45" fmla="*/ 2177143 w 4667795"/>
              <a:gd name="connsiteY45" fmla="*/ 3143795 h 3605349"/>
              <a:gd name="connsiteX46" fmla="*/ 2386149 w 4667795"/>
              <a:gd name="connsiteY46" fmla="*/ 3605349 h 3605349"/>
              <a:gd name="connsiteX47" fmla="*/ 2629989 w 4667795"/>
              <a:gd name="connsiteY47" fmla="*/ 3526972 h 3605349"/>
              <a:gd name="connsiteX48" fmla="*/ 2699657 w 4667795"/>
              <a:gd name="connsiteY48" fmla="*/ 3422469 h 3605349"/>
              <a:gd name="connsiteX49" fmla="*/ 2760617 w 4667795"/>
              <a:gd name="connsiteY49" fmla="*/ 3378926 h 3605349"/>
              <a:gd name="connsiteX50" fmla="*/ 2830286 w 4667795"/>
              <a:gd name="connsiteY50" fmla="*/ 3396343 h 3605349"/>
              <a:gd name="connsiteX51" fmla="*/ 3936275 w 4667795"/>
              <a:gd name="connsiteY51" fmla="*/ 3335383 h 3605349"/>
              <a:gd name="connsiteX52" fmla="*/ 4667795 w 4667795"/>
              <a:gd name="connsiteY52" fmla="*/ 3108960 h 3605349"/>
              <a:gd name="connsiteX53" fmla="*/ 4397829 w 4667795"/>
              <a:gd name="connsiteY53" fmla="*/ 2943497 h 3605349"/>
              <a:gd name="connsiteX54" fmla="*/ 4389120 w 4667795"/>
              <a:gd name="connsiteY54" fmla="*/ 2891246 h 3605349"/>
              <a:gd name="connsiteX55" fmla="*/ 4310743 w 4667795"/>
              <a:gd name="connsiteY55" fmla="*/ 2882537 h 3605349"/>
              <a:gd name="connsiteX56" fmla="*/ 4171406 w 4667795"/>
              <a:gd name="connsiteY56" fmla="*/ 2795452 h 3605349"/>
              <a:gd name="connsiteX57" fmla="*/ 4110446 w 4667795"/>
              <a:gd name="connsiteY57" fmla="*/ 2838995 h 3605349"/>
              <a:gd name="connsiteX58" fmla="*/ 4023360 w 4667795"/>
              <a:gd name="connsiteY58" fmla="*/ 2795452 h 3605349"/>
              <a:gd name="connsiteX59" fmla="*/ 4014652 w 4667795"/>
              <a:gd name="connsiteY59" fmla="*/ 2734492 h 3605349"/>
              <a:gd name="connsiteX60" fmla="*/ 4018731 w 4667795"/>
              <a:gd name="connsiteY60" fmla="*/ 2692716 h 3605349"/>
              <a:gd name="connsiteX61" fmla="*/ 3877263 w 4667795"/>
              <a:gd name="connsiteY61" fmla="*/ 2556909 h 3605349"/>
              <a:gd name="connsiteX62" fmla="*/ 3848154 w 4667795"/>
              <a:gd name="connsiteY62" fmla="*/ 2435082 h 3605349"/>
              <a:gd name="connsiteX63" fmla="*/ 3843738 w 4667795"/>
              <a:gd name="connsiteY63" fmla="*/ 2341266 h 3605349"/>
              <a:gd name="connsiteX64" fmla="*/ 3812984 w 4667795"/>
              <a:gd name="connsiteY64" fmla="*/ 2274460 h 3605349"/>
              <a:gd name="connsiteX65" fmla="*/ 3746026 w 4667795"/>
              <a:gd name="connsiteY65" fmla="*/ 2235364 h 360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67795" h="3605349">
                <a:moveTo>
                  <a:pt x="3746026" y="2235364"/>
                </a:moveTo>
                <a:lnTo>
                  <a:pt x="3603583" y="2097274"/>
                </a:lnTo>
                <a:lnTo>
                  <a:pt x="3396343" y="1985555"/>
                </a:lnTo>
                <a:lnTo>
                  <a:pt x="3178629" y="1907177"/>
                </a:lnTo>
                <a:lnTo>
                  <a:pt x="2873829" y="1785257"/>
                </a:lnTo>
                <a:lnTo>
                  <a:pt x="2725783" y="1750423"/>
                </a:lnTo>
                <a:lnTo>
                  <a:pt x="2586446" y="1689463"/>
                </a:lnTo>
                <a:lnTo>
                  <a:pt x="2473235" y="1584960"/>
                </a:lnTo>
                <a:lnTo>
                  <a:pt x="2394857" y="1436915"/>
                </a:lnTo>
                <a:lnTo>
                  <a:pt x="2394857" y="1393372"/>
                </a:lnTo>
                <a:lnTo>
                  <a:pt x="2629989" y="1140823"/>
                </a:lnTo>
                <a:lnTo>
                  <a:pt x="2769326" y="1045029"/>
                </a:lnTo>
                <a:lnTo>
                  <a:pt x="2786743" y="836023"/>
                </a:lnTo>
                <a:lnTo>
                  <a:pt x="2734492" y="731520"/>
                </a:lnTo>
                <a:lnTo>
                  <a:pt x="2595155" y="853440"/>
                </a:lnTo>
                <a:lnTo>
                  <a:pt x="2455817" y="827315"/>
                </a:lnTo>
                <a:lnTo>
                  <a:pt x="2464526" y="627017"/>
                </a:lnTo>
                <a:lnTo>
                  <a:pt x="2551612" y="435429"/>
                </a:lnTo>
                <a:lnTo>
                  <a:pt x="2595155" y="365760"/>
                </a:lnTo>
                <a:lnTo>
                  <a:pt x="2612572" y="261257"/>
                </a:lnTo>
                <a:lnTo>
                  <a:pt x="2481943" y="174172"/>
                </a:lnTo>
                <a:lnTo>
                  <a:pt x="2368732" y="209006"/>
                </a:lnTo>
                <a:lnTo>
                  <a:pt x="2299063" y="278675"/>
                </a:lnTo>
                <a:lnTo>
                  <a:pt x="2177143" y="296092"/>
                </a:lnTo>
                <a:lnTo>
                  <a:pt x="1793966" y="60960"/>
                </a:lnTo>
                <a:lnTo>
                  <a:pt x="1515292" y="69669"/>
                </a:lnTo>
                <a:lnTo>
                  <a:pt x="1410789" y="87086"/>
                </a:lnTo>
                <a:lnTo>
                  <a:pt x="1219200" y="209006"/>
                </a:lnTo>
                <a:lnTo>
                  <a:pt x="1166949" y="296092"/>
                </a:lnTo>
                <a:lnTo>
                  <a:pt x="1132115" y="365760"/>
                </a:lnTo>
                <a:lnTo>
                  <a:pt x="1053737" y="357052"/>
                </a:lnTo>
                <a:lnTo>
                  <a:pt x="914400" y="418012"/>
                </a:lnTo>
                <a:lnTo>
                  <a:pt x="836023" y="487680"/>
                </a:lnTo>
                <a:lnTo>
                  <a:pt x="731520" y="548640"/>
                </a:lnTo>
                <a:lnTo>
                  <a:pt x="557349" y="531223"/>
                </a:lnTo>
                <a:lnTo>
                  <a:pt x="452846" y="452846"/>
                </a:lnTo>
                <a:lnTo>
                  <a:pt x="409303" y="287383"/>
                </a:lnTo>
                <a:lnTo>
                  <a:pt x="365760" y="217715"/>
                </a:lnTo>
                <a:lnTo>
                  <a:pt x="400595" y="130629"/>
                </a:lnTo>
                <a:lnTo>
                  <a:pt x="374469" y="0"/>
                </a:lnTo>
                <a:lnTo>
                  <a:pt x="0" y="391886"/>
                </a:lnTo>
                <a:lnTo>
                  <a:pt x="95795" y="1367246"/>
                </a:lnTo>
                <a:lnTo>
                  <a:pt x="78377" y="1637212"/>
                </a:lnTo>
                <a:lnTo>
                  <a:pt x="1384663" y="2908663"/>
                </a:lnTo>
                <a:lnTo>
                  <a:pt x="1785257" y="2830286"/>
                </a:lnTo>
                <a:lnTo>
                  <a:pt x="2177143" y="3143795"/>
                </a:lnTo>
                <a:lnTo>
                  <a:pt x="2386149" y="3605349"/>
                </a:lnTo>
                <a:lnTo>
                  <a:pt x="2629989" y="3526972"/>
                </a:lnTo>
                <a:lnTo>
                  <a:pt x="2699657" y="3422469"/>
                </a:lnTo>
                <a:lnTo>
                  <a:pt x="2760617" y="3378926"/>
                </a:lnTo>
                <a:lnTo>
                  <a:pt x="2830286" y="3396343"/>
                </a:lnTo>
                <a:lnTo>
                  <a:pt x="3936275" y="3335383"/>
                </a:lnTo>
                <a:lnTo>
                  <a:pt x="4667795" y="3108960"/>
                </a:lnTo>
                <a:lnTo>
                  <a:pt x="4397829" y="2943497"/>
                </a:lnTo>
                <a:lnTo>
                  <a:pt x="4389120" y="2891246"/>
                </a:lnTo>
                <a:lnTo>
                  <a:pt x="4310743" y="2882537"/>
                </a:lnTo>
                <a:lnTo>
                  <a:pt x="4171406" y="2795452"/>
                </a:lnTo>
                <a:lnTo>
                  <a:pt x="4110446" y="2838995"/>
                </a:lnTo>
                <a:lnTo>
                  <a:pt x="4023360" y="2795452"/>
                </a:lnTo>
                <a:lnTo>
                  <a:pt x="4014652" y="2734492"/>
                </a:lnTo>
                <a:lnTo>
                  <a:pt x="4018731" y="2692716"/>
                </a:lnTo>
                <a:lnTo>
                  <a:pt x="3877263" y="2556909"/>
                </a:lnTo>
                <a:lnTo>
                  <a:pt x="3848154" y="2435082"/>
                </a:lnTo>
                <a:lnTo>
                  <a:pt x="3843738" y="2341266"/>
                </a:lnTo>
                <a:lnTo>
                  <a:pt x="3812984" y="2274460"/>
                </a:lnTo>
                <a:lnTo>
                  <a:pt x="3746026" y="2235364"/>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F7A78B95-39F2-4B62-95DF-FD17AE8CFFC0}"/>
              </a:ext>
            </a:extLst>
          </p:cNvPr>
          <p:cNvSpPr/>
          <p:nvPr/>
        </p:nvSpPr>
        <p:spPr>
          <a:xfrm>
            <a:off x="4693494" y="2794355"/>
            <a:ext cx="1573023" cy="1499488"/>
          </a:xfrm>
          <a:custGeom>
            <a:avLst/>
            <a:gdLst>
              <a:gd name="connsiteX0" fmla="*/ 0 w 1573023"/>
              <a:gd name="connsiteY0" fmla="*/ 1160585 h 1499488"/>
              <a:gd name="connsiteX1" fmla="*/ 971949 w 1573023"/>
              <a:gd name="connsiteY1" fmla="*/ 0 h 1499488"/>
              <a:gd name="connsiteX2" fmla="*/ 1573023 w 1573023"/>
              <a:gd name="connsiteY2" fmla="*/ 546722 h 1499488"/>
              <a:gd name="connsiteX3" fmla="*/ 984738 w 1573023"/>
              <a:gd name="connsiteY3" fmla="*/ 1246909 h 1499488"/>
              <a:gd name="connsiteX4" fmla="*/ 732159 w 1573023"/>
              <a:gd name="connsiteY4" fmla="*/ 1400375 h 1499488"/>
              <a:gd name="connsiteX5" fmla="*/ 719370 w 1573023"/>
              <a:gd name="connsiteY5" fmla="*/ 1435544 h 1499488"/>
              <a:gd name="connsiteX6" fmla="*/ 712976 w 1573023"/>
              <a:gd name="connsiteY6" fmla="*/ 1470714 h 1499488"/>
              <a:gd name="connsiteX7" fmla="*/ 681004 w 1573023"/>
              <a:gd name="connsiteY7" fmla="*/ 1489897 h 1499488"/>
              <a:gd name="connsiteX8" fmla="*/ 652229 w 1573023"/>
              <a:gd name="connsiteY8" fmla="*/ 1499488 h 1499488"/>
              <a:gd name="connsiteX9" fmla="*/ 607468 w 1573023"/>
              <a:gd name="connsiteY9" fmla="*/ 1496291 h 1499488"/>
              <a:gd name="connsiteX10" fmla="*/ 620257 w 1573023"/>
              <a:gd name="connsiteY10" fmla="*/ 1467516 h 1499488"/>
              <a:gd name="connsiteX11" fmla="*/ 559510 w 1573023"/>
              <a:gd name="connsiteY11" fmla="*/ 1425953 h 1499488"/>
              <a:gd name="connsiteX12" fmla="*/ 543524 w 1573023"/>
              <a:gd name="connsiteY12" fmla="*/ 1403572 h 1499488"/>
              <a:gd name="connsiteX13" fmla="*/ 505158 w 1573023"/>
              <a:gd name="connsiteY13" fmla="*/ 1377995 h 1499488"/>
              <a:gd name="connsiteX14" fmla="*/ 447608 w 1573023"/>
              <a:gd name="connsiteY14" fmla="*/ 1377995 h 1499488"/>
              <a:gd name="connsiteX15" fmla="*/ 386861 w 1573023"/>
              <a:gd name="connsiteY15" fmla="*/ 1362009 h 1499488"/>
              <a:gd name="connsiteX16" fmla="*/ 319720 w 1573023"/>
              <a:gd name="connsiteY16" fmla="*/ 1336431 h 1499488"/>
              <a:gd name="connsiteX17" fmla="*/ 268565 w 1573023"/>
              <a:gd name="connsiteY17" fmla="*/ 1298065 h 1499488"/>
              <a:gd name="connsiteX18" fmla="*/ 214212 w 1573023"/>
              <a:gd name="connsiteY18" fmla="*/ 1285276 h 1499488"/>
              <a:gd name="connsiteX19" fmla="*/ 195029 w 1573023"/>
              <a:gd name="connsiteY19" fmla="*/ 1234121 h 1499488"/>
              <a:gd name="connsiteX20" fmla="*/ 134282 w 1573023"/>
              <a:gd name="connsiteY20" fmla="*/ 1192557 h 1499488"/>
              <a:gd name="connsiteX21" fmla="*/ 95916 w 1573023"/>
              <a:gd name="connsiteY21" fmla="*/ 1202148 h 1499488"/>
              <a:gd name="connsiteX22" fmla="*/ 105507 w 1573023"/>
              <a:gd name="connsiteY22" fmla="*/ 1246909 h 1499488"/>
              <a:gd name="connsiteX23" fmla="*/ 137479 w 1573023"/>
              <a:gd name="connsiteY23" fmla="*/ 1272487 h 1499488"/>
              <a:gd name="connsiteX24" fmla="*/ 140677 w 1573023"/>
              <a:gd name="connsiteY24" fmla="*/ 1291670 h 1499488"/>
              <a:gd name="connsiteX25" fmla="*/ 121493 w 1573023"/>
              <a:gd name="connsiteY25" fmla="*/ 1307656 h 1499488"/>
              <a:gd name="connsiteX26" fmla="*/ 60747 w 1573023"/>
              <a:gd name="connsiteY26" fmla="*/ 1256501 h 1499488"/>
              <a:gd name="connsiteX27" fmla="*/ 38366 w 1573023"/>
              <a:gd name="connsiteY27" fmla="*/ 1221332 h 1499488"/>
              <a:gd name="connsiteX28" fmla="*/ 0 w 1573023"/>
              <a:gd name="connsiteY28" fmla="*/ 1160585 h 14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3023" h="1499488">
                <a:moveTo>
                  <a:pt x="0" y="1160585"/>
                </a:moveTo>
                <a:lnTo>
                  <a:pt x="971949" y="0"/>
                </a:lnTo>
                <a:lnTo>
                  <a:pt x="1573023" y="546722"/>
                </a:lnTo>
                <a:lnTo>
                  <a:pt x="984738" y="1246909"/>
                </a:lnTo>
                <a:lnTo>
                  <a:pt x="732159" y="1400375"/>
                </a:lnTo>
                <a:lnTo>
                  <a:pt x="719370" y="1435544"/>
                </a:lnTo>
                <a:lnTo>
                  <a:pt x="712976" y="1470714"/>
                </a:lnTo>
                <a:lnTo>
                  <a:pt x="681004" y="1489897"/>
                </a:lnTo>
                <a:lnTo>
                  <a:pt x="652229" y="1499488"/>
                </a:lnTo>
                <a:lnTo>
                  <a:pt x="607468" y="1496291"/>
                </a:lnTo>
                <a:lnTo>
                  <a:pt x="620257" y="1467516"/>
                </a:lnTo>
                <a:lnTo>
                  <a:pt x="559510" y="1425953"/>
                </a:lnTo>
                <a:lnTo>
                  <a:pt x="543524" y="1403572"/>
                </a:lnTo>
                <a:lnTo>
                  <a:pt x="505158" y="1377995"/>
                </a:lnTo>
                <a:lnTo>
                  <a:pt x="447608" y="1377995"/>
                </a:lnTo>
                <a:lnTo>
                  <a:pt x="386861" y="1362009"/>
                </a:lnTo>
                <a:lnTo>
                  <a:pt x="319720" y="1336431"/>
                </a:lnTo>
                <a:lnTo>
                  <a:pt x="268565" y="1298065"/>
                </a:lnTo>
                <a:lnTo>
                  <a:pt x="214212" y="1285276"/>
                </a:lnTo>
                <a:lnTo>
                  <a:pt x="195029" y="1234121"/>
                </a:lnTo>
                <a:lnTo>
                  <a:pt x="134282" y="1192557"/>
                </a:lnTo>
                <a:lnTo>
                  <a:pt x="95916" y="1202148"/>
                </a:lnTo>
                <a:lnTo>
                  <a:pt x="105507" y="1246909"/>
                </a:lnTo>
                <a:lnTo>
                  <a:pt x="137479" y="1272487"/>
                </a:lnTo>
                <a:lnTo>
                  <a:pt x="140677" y="1291670"/>
                </a:lnTo>
                <a:lnTo>
                  <a:pt x="121493" y="1307656"/>
                </a:lnTo>
                <a:lnTo>
                  <a:pt x="60747" y="1256501"/>
                </a:lnTo>
                <a:lnTo>
                  <a:pt x="38366" y="1221332"/>
                </a:lnTo>
                <a:lnTo>
                  <a:pt x="0" y="1160585"/>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FFFFAF-C053-4FD9-8ABC-41622DF81C43}"/>
              </a:ext>
            </a:extLst>
          </p:cNvPr>
          <p:cNvSpPr txBox="1"/>
          <p:nvPr/>
        </p:nvSpPr>
        <p:spPr>
          <a:xfrm>
            <a:off x="5300037" y="3337102"/>
            <a:ext cx="633984" cy="276999"/>
          </a:xfrm>
          <a:prstGeom prst="rect">
            <a:avLst/>
          </a:prstGeom>
          <a:noFill/>
        </p:spPr>
        <p:txBody>
          <a:bodyPr wrap="square" rtlCol="0">
            <a:spAutoFit/>
          </a:bodyPr>
          <a:lstStyle/>
          <a:p>
            <a:pPr algn="ctr"/>
            <a:r>
              <a:rPr lang="en-US" sz="1200" b="1" dirty="0">
                <a:latin typeface="+mn-lt"/>
              </a:rPr>
              <a:t>Lot 9</a:t>
            </a:r>
          </a:p>
        </p:txBody>
      </p:sp>
      <p:sp>
        <p:nvSpPr>
          <p:cNvPr id="9" name="TextBox 8">
            <a:extLst>
              <a:ext uri="{FF2B5EF4-FFF2-40B4-BE49-F238E27FC236}">
                <a16:creationId xmlns:a16="http://schemas.microsoft.com/office/drawing/2014/main" id="{956D9E0C-8FDD-405D-B03F-DA30DB93BA68}"/>
              </a:ext>
            </a:extLst>
          </p:cNvPr>
          <p:cNvSpPr txBox="1"/>
          <p:nvPr/>
        </p:nvSpPr>
        <p:spPr>
          <a:xfrm>
            <a:off x="1870388" y="2895600"/>
            <a:ext cx="633984" cy="276999"/>
          </a:xfrm>
          <a:prstGeom prst="rect">
            <a:avLst/>
          </a:prstGeom>
          <a:noFill/>
        </p:spPr>
        <p:txBody>
          <a:bodyPr wrap="square" rtlCol="0">
            <a:spAutoFit/>
          </a:bodyPr>
          <a:lstStyle/>
          <a:p>
            <a:pPr algn="ctr"/>
            <a:r>
              <a:rPr lang="en-US" sz="1200" b="1" dirty="0">
                <a:latin typeface="+mn-lt"/>
              </a:rPr>
              <a:t>Lot 6</a:t>
            </a:r>
          </a:p>
        </p:txBody>
      </p:sp>
      <p:sp>
        <p:nvSpPr>
          <p:cNvPr id="10" name="TextBox 9">
            <a:extLst>
              <a:ext uri="{FF2B5EF4-FFF2-40B4-BE49-F238E27FC236}">
                <a16:creationId xmlns:a16="http://schemas.microsoft.com/office/drawing/2014/main" id="{717DE41C-B3E7-4248-A0A3-D86F7A69440E}"/>
              </a:ext>
            </a:extLst>
          </p:cNvPr>
          <p:cNvSpPr txBox="1"/>
          <p:nvPr/>
        </p:nvSpPr>
        <p:spPr>
          <a:xfrm>
            <a:off x="1487109" y="3788228"/>
            <a:ext cx="700271" cy="276999"/>
          </a:xfrm>
          <a:prstGeom prst="rect">
            <a:avLst/>
          </a:prstGeom>
          <a:noFill/>
        </p:spPr>
        <p:txBody>
          <a:bodyPr wrap="square" rtlCol="0">
            <a:spAutoFit/>
          </a:bodyPr>
          <a:lstStyle/>
          <a:p>
            <a:pPr algn="ctr"/>
            <a:r>
              <a:rPr lang="en-US" sz="1200" b="1" dirty="0">
                <a:latin typeface="+mn-lt"/>
              </a:rPr>
              <a:t>Lot 477</a:t>
            </a:r>
          </a:p>
        </p:txBody>
      </p:sp>
      <p:sp>
        <p:nvSpPr>
          <p:cNvPr id="8" name="Freeform: Shape 7">
            <a:extLst>
              <a:ext uri="{FF2B5EF4-FFF2-40B4-BE49-F238E27FC236}">
                <a16:creationId xmlns:a16="http://schemas.microsoft.com/office/drawing/2014/main" id="{E09280FF-3642-42B6-B7A1-2245DDA9D818}"/>
              </a:ext>
            </a:extLst>
          </p:cNvPr>
          <p:cNvSpPr/>
          <p:nvPr/>
        </p:nvSpPr>
        <p:spPr>
          <a:xfrm>
            <a:off x="1981200" y="3569368"/>
            <a:ext cx="2963779" cy="1981200"/>
          </a:xfrm>
          <a:custGeom>
            <a:avLst/>
            <a:gdLst>
              <a:gd name="connsiteX0" fmla="*/ 1299411 w 2963779"/>
              <a:gd name="connsiteY0" fmla="*/ 0 h 1981200"/>
              <a:gd name="connsiteX1" fmla="*/ 1259305 w 2963779"/>
              <a:gd name="connsiteY1" fmla="*/ 100264 h 1981200"/>
              <a:gd name="connsiteX2" fmla="*/ 1211179 w 2963779"/>
              <a:gd name="connsiteY2" fmla="*/ 68179 h 1981200"/>
              <a:gd name="connsiteX3" fmla="*/ 1110916 w 2963779"/>
              <a:gd name="connsiteY3" fmla="*/ 148390 h 1981200"/>
              <a:gd name="connsiteX4" fmla="*/ 810126 w 2963779"/>
              <a:gd name="connsiteY4" fmla="*/ 445169 h 1981200"/>
              <a:gd name="connsiteX5" fmla="*/ 790074 w 2963779"/>
              <a:gd name="connsiteY5" fmla="*/ 441158 h 1981200"/>
              <a:gd name="connsiteX6" fmla="*/ 653716 w 2963779"/>
              <a:gd name="connsiteY6" fmla="*/ 557464 h 1981200"/>
              <a:gd name="connsiteX7" fmla="*/ 581526 w 2963779"/>
              <a:gd name="connsiteY7" fmla="*/ 625643 h 1981200"/>
              <a:gd name="connsiteX8" fmla="*/ 513347 w 2963779"/>
              <a:gd name="connsiteY8" fmla="*/ 629653 h 1981200"/>
              <a:gd name="connsiteX9" fmla="*/ 453189 w 2963779"/>
              <a:gd name="connsiteY9" fmla="*/ 605590 h 1981200"/>
              <a:gd name="connsiteX10" fmla="*/ 409074 w 2963779"/>
              <a:gd name="connsiteY10" fmla="*/ 577516 h 1981200"/>
              <a:gd name="connsiteX11" fmla="*/ 344905 w 2963779"/>
              <a:gd name="connsiteY11" fmla="*/ 513348 h 1981200"/>
              <a:gd name="connsiteX12" fmla="*/ 248653 w 2963779"/>
              <a:gd name="connsiteY12" fmla="*/ 397043 h 1981200"/>
              <a:gd name="connsiteX13" fmla="*/ 212558 w 2963779"/>
              <a:gd name="connsiteY13" fmla="*/ 372979 h 1981200"/>
              <a:gd name="connsiteX14" fmla="*/ 164432 w 2963779"/>
              <a:gd name="connsiteY14" fmla="*/ 368969 h 1981200"/>
              <a:gd name="connsiteX15" fmla="*/ 120316 w 2963779"/>
              <a:gd name="connsiteY15" fmla="*/ 389021 h 1981200"/>
              <a:gd name="connsiteX16" fmla="*/ 44116 w 2963779"/>
              <a:gd name="connsiteY16" fmla="*/ 501316 h 1981200"/>
              <a:gd name="connsiteX17" fmla="*/ 4011 w 2963779"/>
              <a:gd name="connsiteY17" fmla="*/ 549443 h 1981200"/>
              <a:gd name="connsiteX18" fmla="*/ 0 w 2963779"/>
              <a:gd name="connsiteY18" fmla="*/ 581527 h 1981200"/>
              <a:gd name="connsiteX19" fmla="*/ 104274 w 2963779"/>
              <a:gd name="connsiteY19" fmla="*/ 669758 h 1981200"/>
              <a:gd name="connsiteX20" fmla="*/ 108284 w 2963779"/>
              <a:gd name="connsiteY20" fmla="*/ 697832 h 1981200"/>
              <a:gd name="connsiteX21" fmla="*/ 421105 w 2963779"/>
              <a:gd name="connsiteY21" fmla="*/ 1038727 h 1981200"/>
              <a:gd name="connsiteX22" fmla="*/ 485274 w 2963779"/>
              <a:gd name="connsiteY22" fmla="*/ 1014664 h 1981200"/>
              <a:gd name="connsiteX23" fmla="*/ 541421 w 2963779"/>
              <a:gd name="connsiteY23" fmla="*/ 998621 h 1981200"/>
              <a:gd name="connsiteX24" fmla="*/ 629653 w 2963779"/>
              <a:gd name="connsiteY24" fmla="*/ 1090864 h 1981200"/>
              <a:gd name="connsiteX25" fmla="*/ 850232 w 2963779"/>
              <a:gd name="connsiteY25" fmla="*/ 1271337 h 1981200"/>
              <a:gd name="connsiteX26" fmla="*/ 1167063 w 2963779"/>
              <a:gd name="connsiteY26" fmla="*/ 1483895 h 1981200"/>
              <a:gd name="connsiteX27" fmla="*/ 1267326 w 2963779"/>
              <a:gd name="connsiteY27" fmla="*/ 1544053 h 1981200"/>
              <a:gd name="connsiteX28" fmla="*/ 1243263 w 2963779"/>
              <a:gd name="connsiteY28" fmla="*/ 1644316 h 1981200"/>
              <a:gd name="connsiteX29" fmla="*/ 1355558 w 2963779"/>
              <a:gd name="connsiteY29" fmla="*/ 1664369 h 1981200"/>
              <a:gd name="connsiteX30" fmla="*/ 1343526 w 2963779"/>
              <a:gd name="connsiteY30" fmla="*/ 1748590 h 1981200"/>
              <a:gd name="connsiteX31" fmla="*/ 1463842 w 2963779"/>
              <a:gd name="connsiteY31" fmla="*/ 1776664 h 1981200"/>
              <a:gd name="connsiteX32" fmla="*/ 1439779 w 2963779"/>
              <a:gd name="connsiteY32" fmla="*/ 1780674 h 1981200"/>
              <a:gd name="connsiteX33" fmla="*/ 1451811 w 2963779"/>
              <a:gd name="connsiteY33" fmla="*/ 1921043 h 1981200"/>
              <a:gd name="connsiteX34" fmla="*/ 1463842 w 2963779"/>
              <a:gd name="connsiteY34" fmla="*/ 1981200 h 1981200"/>
              <a:gd name="connsiteX35" fmla="*/ 1560095 w 2963779"/>
              <a:gd name="connsiteY35" fmla="*/ 1945106 h 1981200"/>
              <a:gd name="connsiteX36" fmla="*/ 1572126 w 2963779"/>
              <a:gd name="connsiteY36" fmla="*/ 1832811 h 1981200"/>
              <a:gd name="connsiteX37" fmla="*/ 1616242 w 2963779"/>
              <a:gd name="connsiteY37" fmla="*/ 1788695 h 1981200"/>
              <a:gd name="connsiteX38" fmla="*/ 1640305 w 2963779"/>
              <a:gd name="connsiteY38" fmla="*/ 1788695 h 1981200"/>
              <a:gd name="connsiteX39" fmla="*/ 1680411 w 2963779"/>
              <a:gd name="connsiteY39" fmla="*/ 1816769 h 1981200"/>
              <a:gd name="connsiteX40" fmla="*/ 1732547 w 2963779"/>
              <a:gd name="connsiteY40" fmla="*/ 1800727 h 1981200"/>
              <a:gd name="connsiteX41" fmla="*/ 1764632 w 2963779"/>
              <a:gd name="connsiteY41" fmla="*/ 1800727 h 1981200"/>
              <a:gd name="connsiteX42" fmla="*/ 1828800 w 2963779"/>
              <a:gd name="connsiteY42" fmla="*/ 1768643 h 1981200"/>
              <a:gd name="connsiteX43" fmla="*/ 2803358 w 2963779"/>
              <a:gd name="connsiteY43" fmla="*/ 1716506 h 1981200"/>
              <a:gd name="connsiteX44" fmla="*/ 2791326 w 2963779"/>
              <a:gd name="connsiteY44" fmla="*/ 1479885 h 1981200"/>
              <a:gd name="connsiteX45" fmla="*/ 2811379 w 2963779"/>
              <a:gd name="connsiteY45" fmla="*/ 1479885 h 1981200"/>
              <a:gd name="connsiteX46" fmla="*/ 2807368 w 2963779"/>
              <a:gd name="connsiteY46" fmla="*/ 1387643 h 1981200"/>
              <a:gd name="connsiteX47" fmla="*/ 2775284 w 2963779"/>
              <a:gd name="connsiteY47" fmla="*/ 1383632 h 1981200"/>
              <a:gd name="connsiteX48" fmla="*/ 2783305 w 2963779"/>
              <a:gd name="connsiteY48" fmla="*/ 1191127 h 1981200"/>
              <a:gd name="connsiteX49" fmla="*/ 2847474 w 2963779"/>
              <a:gd name="connsiteY49" fmla="*/ 1187116 h 1981200"/>
              <a:gd name="connsiteX50" fmla="*/ 2875547 w 2963779"/>
              <a:gd name="connsiteY50" fmla="*/ 1118937 h 1981200"/>
              <a:gd name="connsiteX51" fmla="*/ 2927684 w 2963779"/>
              <a:gd name="connsiteY51" fmla="*/ 1130969 h 1981200"/>
              <a:gd name="connsiteX52" fmla="*/ 2963779 w 2963779"/>
              <a:gd name="connsiteY52" fmla="*/ 1042737 h 1981200"/>
              <a:gd name="connsiteX53" fmla="*/ 2727158 w 2963779"/>
              <a:gd name="connsiteY53" fmla="*/ 914400 h 1981200"/>
              <a:gd name="connsiteX54" fmla="*/ 2775284 w 2963779"/>
              <a:gd name="connsiteY54" fmla="*/ 838200 h 1981200"/>
              <a:gd name="connsiteX55" fmla="*/ 2707105 w 2963779"/>
              <a:gd name="connsiteY55" fmla="*/ 725906 h 1981200"/>
              <a:gd name="connsiteX56" fmla="*/ 2482516 w 2963779"/>
              <a:gd name="connsiteY56" fmla="*/ 589548 h 1981200"/>
              <a:gd name="connsiteX57" fmla="*/ 2253916 w 2963779"/>
              <a:gd name="connsiteY57" fmla="*/ 513348 h 1981200"/>
              <a:gd name="connsiteX58" fmla="*/ 1973179 w 2963779"/>
              <a:gd name="connsiteY58" fmla="*/ 445169 h 1981200"/>
              <a:gd name="connsiteX59" fmla="*/ 1596189 w 2963779"/>
              <a:gd name="connsiteY59" fmla="*/ 328864 h 1981200"/>
              <a:gd name="connsiteX60" fmla="*/ 1604211 w 2963779"/>
              <a:gd name="connsiteY60" fmla="*/ 268706 h 1981200"/>
              <a:gd name="connsiteX61" fmla="*/ 1451811 w 2963779"/>
              <a:gd name="connsiteY61" fmla="*/ 228600 h 1981200"/>
              <a:gd name="connsiteX62" fmla="*/ 1459832 w 2963779"/>
              <a:gd name="connsiteY62" fmla="*/ 160421 h 1981200"/>
              <a:gd name="connsiteX63" fmla="*/ 1387642 w 2963779"/>
              <a:gd name="connsiteY63" fmla="*/ 120316 h 1981200"/>
              <a:gd name="connsiteX64" fmla="*/ 1299411 w 2963779"/>
              <a:gd name="connsiteY64"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63779" h="1981200">
                <a:moveTo>
                  <a:pt x="1299411" y="0"/>
                </a:moveTo>
                <a:lnTo>
                  <a:pt x="1259305" y="100264"/>
                </a:lnTo>
                <a:lnTo>
                  <a:pt x="1211179" y="68179"/>
                </a:lnTo>
                <a:lnTo>
                  <a:pt x="1110916" y="148390"/>
                </a:lnTo>
                <a:lnTo>
                  <a:pt x="810126" y="445169"/>
                </a:lnTo>
                <a:lnTo>
                  <a:pt x="790074" y="441158"/>
                </a:lnTo>
                <a:lnTo>
                  <a:pt x="653716" y="557464"/>
                </a:lnTo>
                <a:lnTo>
                  <a:pt x="581526" y="625643"/>
                </a:lnTo>
                <a:lnTo>
                  <a:pt x="513347" y="629653"/>
                </a:lnTo>
                <a:lnTo>
                  <a:pt x="453189" y="605590"/>
                </a:lnTo>
                <a:lnTo>
                  <a:pt x="409074" y="577516"/>
                </a:lnTo>
                <a:lnTo>
                  <a:pt x="344905" y="513348"/>
                </a:lnTo>
                <a:lnTo>
                  <a:pt x="248653" y="397043"/>
                </a:lnTo>
                <a:lnTo>
                  <a:pt x="212558" y="372979"/>
                </a:lnTo>
                <a:lnTo>
                  <a:pt x="164432" y="368969"/>
                </a:lnTo>
                <a:lnTo>
                  <a:pt x="120316" y="389021"/>
                </a:lnTo>
                <a:lnTo>
                  <a:pt x="44116" y="501316"/>
                </a:lnTo>
                <a:lnTo>
                  <a:pt x="4011" y="549443"/>
                </a:lnTo>
                <a:lnTo>
                  <a:pt x="0" y="581527"/>
                </a:lnTo>
                <a:lnTo>
                  <a:pt x="104274" y="669758"/>
                </a:lnTo>
                <a:lnTo>
                  <a:pt x="108284" y="697832"/>
                </a:lnTo>
                <a:lnTo>
                  <a:pt x="421105" y="1038727"/>
                </a:lnTo>
                <a:lnTo>
                  <a:pt x="485274" y="1014664"/>
                </a:lnTo>
                <a:lnTo>
                  <a:pt x="541421" y="998621"/>
                </a:lnTo>
                <a:lnTo>
                  <a:pt x="629653" y="1090864"/>
                </a:lnTo>
                <a:lnTo>
                  <a:pt x="850232" y="1271337"/>
                </a:lnTo>
                <a:lnTo>
                  <a:pt x="1167063" y="1483895"/>
                </a:lnTo>
                <a:lnTo>
                  <a:pt x="1267326" y="1544053"/>
                </a:lnTo>
                <a:lnTo>
                  <a:pt x="1243263" y="1644316"/>
                </a:lnTo>
                <a:lnTo>
                  <a:pt x="1355558" y="1664369"/>
                </a:lnTo>
                <a:lnTo>
                  <a:pt x="1343526" y="1748590"/>
                </a:lnTo>
                <a:lnTo>
                  <a:pt x="1463842" y="1776664"/>
                </a:lnTo>
                <a:lnTo>
                  <a:pt x="1439779" y="1780674"/>
                </a:lnTo>
                <a:lnTo>
                  <a:pt x="1451811" y="1921043"/>
                </a:lnTo>
                <a:lnTo>
                  <a:pt x="1463842" y="1981200"/>
                </a:lnTo>
                <a:lnTo>
                  <a:pt x="1560095" y="1945106"/>
                </a:lnTo>
                <a:lnTo>
                  <a:pt x="1572126" y="1832811"/>
                </a:lnTo>
                <a:lnTo>
                  <a:pt x="1616242" y="1788695"/>
                </a:lnTo>
                <a:lnTo>
                  <a:pt x="1640305" y="1788695"/>
                </a:lnTo>
                <a:lnTo>
                  <a:pt x="1680411" y="1816769"/>
                </a:lnTo>
                <a:lnTo>
                  <a:pt x="1732547" y="1800727"/>
                </a:lnTo>
                <a:lnTo>
                  <a:pt x="1764632" y="1800727"/>
                </a:lnTo>
                <a:lnTo>
                  <a:pt x="1828800" y="1768643"/>
                </a:lnTo>
                <a:lnTo>
                  <a:pt x="2803358" y="1716506"/>
                </a:lnTo>
                <a:lnTo>
                  <a:pt x="2791326" y="1479885"/>
                </a:lnTo>
                <a:lnTo>
                  <a:pt x="2811379" y="1479885"/>
                </a:lnTo>
                <a:lnTo>
                  <a:pt x="2807368" y="1387643"/>
                </a:lnTo>
                <a:lnTo>
                  <a:pt x="2775284" y="1383632"/>
                </a:lnTo>
                <a:lnTo>
                  <a:pt x="2783305" y="1191127"/>
                </a:lnTo>
                <a:lnTo>
                  <a:pt x="2847474" y="1187116"/>
                </a:lnTo>
                <a:lnTo>
                  <a:pt x="2875547" y="1118937"/>
                </a:lnTo>
                <a:lnTo>
                  <a:pt x="2927684" y="1130969"/>
                </a:lnTo>
                <a:lnTo>
                  <a:pt x="2963779" y="1042737"/>
                </a:lnTo>
                <a:lnTo>
                  <a:pt x="2727158" y="914400"/>
                </a:lnTo>
                <a:lnTo>
                  <a:pt x="2775284" y="838200"/>
                </a:lnTo>
                <a:lnTo>
                  <a:pt x="2707105" y="725906"/>
                </a:lnTo>
                <a:lnTo>
                  <a:pt x="2482516" y="589548"/>
                </a:lnTo>
                <a:lnTo>
                  <a:pt x="2253916" y="513348"/>
                </a:lnTo>
                <a:lnTo>
                  <a:pt x="1973179" y="445169"/>
                </a:lnTo>
                <a:lnTo>
                  <a:pt x="1596189" y="328864"/>
                </a:lnTo>
                <a:lnTo>
                  <a:pt x="1604211" y="268706"/>
                </a:lnTo>
                <a:lnTo>
                  <a:pt x="1451811" y="228600"/>
                </a:lnTo>
                <a:lnTo>
                  <a:pt x="1459832" y="160421"/>
                </a:lnTo>
                <a:lnTo>
                  <a:pt x="1387642" y="120316"/>
                </a:lnTo>
                <a:lnTo>
                  <a:pt x="1299411" y="0"/>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6B46D6-97BC-46BB-9069-C8B65DE118C7}"/>
              </a:ext>
            </a:extLst>
          </p:cNvPr>
          <p:cNvSpPr txBox="1"/>
          <p:nvPr/>
        </p:nvSpPr>
        <p:spPr>
          <a:xfrm>
            <a:off x="349790" y="4507948"/>
            <a:ext cx="1583722" cy="424732"/>
          </a:xfrm>
          <a:prstGeom prst="rect">
            <a:avLst/>
          </a:prstGeom>
          <a:solidFill>
            <a:schemeClr val="bg1"/>
          </a:solidFill>
          <a:effectLst>
            <a:outerShdw blurRad="50800" dist="38100" dir="2700000" algn="tl" rotWithShape="0">
              <a:prstClr val="black">
                <a:alpha val="40000"/>
              </a:prstClr>
            </a:outerShdw>
          </a:effectLst>
        </p:spPr>
        <p:txBody>
          <a:bodyPr wrap="square" lIns="18288" tIns="27432" rIns="18288" bIns="27432" rtlCol="0">
            <a:spAutoFit/>
          </a:bodyPr>
          <a:lstStyle/>
          <a:p>
            <a:pPr algn="r">
              <a:spcBef>
                <a:spcPts val="0"/>
              </a:spcBef>
            </a:pPr>
            <a:r>
              <a:rPr lang="en-US" sz="1200" dirty="0">
                <a:latin typeface="+mn-lt"/>
              </a:rPr>
              <a:t>Previously developed impervious area (2.7 ac) </a:t>
            </a:r>
          </a:p>
        </p:txBody>
      </p:sp>
      <p:sp>
        <p:nvSpPr>
          <p:cNvPr id="13" name="TextBox 12">
            <a:extLst>
              <a:ext uri="{FF2B5EF4-FFF2-40B4-BE49-F238E27FC236}">
                <a16:creationId xmlns:a16="http://schemas.microsoft.com/office/drawing/2014/main" id="{EC73A464-1D37-F5D9-9CF4-466D068DED74}"/>
              </a:ext>
            </a:extLst>
          </p:cNvPr>
          <p:cNvSpPr txBox="1"/>
          <p:nvPr/>
        </p:nvSpPr>
        <p:spPr>
          <a:xfrm>
            <a:off x="5181600" y="5948984"/>
            <a:ext cx="301316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r"/>
            <a:r>
              <a:rPr lang="en-US" sz="900" i="1" dirty="0">
                <a:latin typeface="+mn-lt"/>
              </a:rPr>
              <a:t>Developable portion of the site is ~33% of total</a:t>
            </a:r>
          </a:p>
          <a:p>
            <a:pPr algn="r"/>
            <a:r>
              <a:rPr lang="en-US" sz="900" i="1" dirty="0">
                <a:latin typeface="+mn-lt"/>
              </a:rPr>
              <a:t>Note: Survey acreage varies slightly from assessor’s records</a:t>
            </a:r>
          </a:p>
        </p:txBody>
      </p:sp>
      <p:sp>
        <p:nvSpPr>
          <p:cNvPr id="16" name="TextBox 15">
            <a:extLst>
              <a:ext uri="{FF2B5EF4-FFF2-40B4-BE49-F238E27FC236}">
                <a16:creationId xmlns:a16="http://schemas.microsoft.com/office/drawing/2014/main" id="{FD47F721-64B4-1BFE-6E49-63E9FB5517D4}"/>
              </a:ext>
            </a:extLst>
          </p:cNvPr>
          <p:cNvSpPr txBox="1"/>
          <p:nvPr/>
        </p:nvSpPr>
        <p:spPr>
          <a:xfrm>
            <a:off x="1285961" y="5090160"/>
            <a:ext cx="1158856" cy="424732"/>
          </a:xfrm>
          <a:prstGeom prst="rect">
            <a:avLst/>
          </a:prstGeom>
          <a:solidFill>
            <a:schemeClr val="bg1"/>
          </a:solidFill>
          <a:effectLst>
            <a:outerShdw blurRad="50800" dist="38100" dir="2700000" algn="tl" rotWithShape="0">
              <a:prstClr val="black">
                <a:alpha val="40000"/>
              </a:prstClr>
            </a:outerShdw>
          </a:effectLst>
        </p:spPr>
        <p:txBody>
          <a:bodyPr wrap="square" lIns="18288" tIns="27432" rIns="18288" bIns="27432" rtlCol="0">
            <a:spAutoFit/>
          </a:bodyPr>
          <a:lstStyle/>
          <a:p>
            <a:pPr algn="r">
              <a:spcBef>
                <a:spcPts val="0"/>
              </a:spcBef>
            </a:pPr>
            <a:r>
              <a:rPr lang="en-US" sz="1200" dirty="0">
                <a:latin typeface="+mn-lt"/>
              </a:rPr>
              <a:t>Previous building footprint</a:t>
            </a:r>
          </a:p>
        </p:txBody>
      </p:sp>
      <p:sp>
        <p:nvSpPr>
          <p:cNvPr id="14" name="Freeform: Shape 13">
            <a:extLst>
              <a:ext uri="{FF2B5EF4-FFF2-40B4-BE49-F238E27FC236}">
                <a16:creationId xmlns:a16="http://schemas.microsoft.com/office/drawing/2014/main" id="{A4722E76-BA5A-D74F-5C66-FA586283336E}"/>
              </a:ext>
            </a:extLst>
          </p:cNvPr>
          <p:cNvSpPr/>
          <p:nvPr/>
        </p:nvSpPr>
        <p:spPr>
          <a:xfrm>
            <a:off x="2444817" y="4858350"/>
            <a:ext cx="788202" cy="430463"/>
          </a:xfrm>
          <a:custGeom>
            <a:avLst/>
            <a:gdLst>
              <a:gd name="connsiteX0" fmla="*/ 0 w 808522"/>
              <a:gd name="connsiteY0" fmla="*/ 481263 h 481263"/>
              <a:gd name="connsiteX1" fmla="*/ 442762 w 808522"/>
              <a:gd name="connsiteY1" fmla="*/ 462013 h 481263"/>
              <a:gd name="connsiteX2" fmla="*/ 808522 w 808522"/>
              <a:gd name="connsiteY2" fmla="*/ 0 h 481263"/>
              <a:gd name="connsiteX0" fmla="*/ 0 w 808522"/>
              <a:gd name="connsiteY0" fmla="*/ 481263 h 481263"/>
              <a:gd name="connsiteX1" fmla="*/ 413886 w 808522"/>
              <a:gd name="connsiteY1" fmla="*/ 481263 h 481263"/>
              <a:gd name="connsiteX2" fmla="*/ 808522 w 808522"/>
              <a:gd name="connsiteY2" fmla="*/ 0 h 481263"/>
              <a:gd name="connsiteX0" fmla="*/ 0 w 778042"/>
              <a:gd name="connsiteY0" fmla="*/ 420303 h 420303"/>
              <a:gd name="connsiteX1" fmla="*/ 413886 w 778042"/>
              <a:gd name="connsiteY1" fmla="*/ 420303 h 420303"/>
              <a:gd name="connsiteX2" fmla="*/ 778042 w 778042"/>
              <a:gd name="connsiteY2" fmla="*/ 0 h 420303"/>
              <a:gd name="connsiteX0" fmla="*/ 0 w 788202"/>
              <a:gd name="connsiteY0" fmla="*/ 430463 h 430463"/>
              <a:gd name="connsiteX1" fmla="*/ 413886 w 788202"/>
              <a:gd name="connsiteY1" fmla="*/ 430463 h 430463"/>
              <a:gd name="connsiteX2" fmla="*/ 788202 w 788202"/>
              <a:gd name="connsiteY2" fmla="*/ 0 h 430463"/>
            </a:gdLst>
            <a:ahLst/>
            <a:cxnLst>
              <a:cxn ang="0">
                <a:pos x="connsiteX0" y="connsiteY0"/>
              </a:cxn>
              <a:cxn ang="0">
                <a:pos x="connsiteX1" y="connsiteY1"/>
              </a:cxn>
              <a:cxn ang="0">
                <a:pos x="connsiteX2" y="connsiteY2"/>
              </a:cxn>
            </a:cxnLst>
            <a:rect l="l" t="t" r="r" b="b"/>
            <a:pathLst>
              <a:path w="788202" h="430463">
                <a:moveTo>
                  <a:pt x="0" y="430463"/>
                </a:moveTo>
                <a:lnTo>
                  <a:pt x="413886" y="430463"/>
                </a:lnTo>
                <a:cubicBezTo>
                  <a:pt x="535806" y="276459"/>
                  <a:pt x="666282" y="154004"/>
                  <a:pt x="788202" y="0"/>
                </a:cubicBezTo>
              </a:path>
            </a:pathLst>
          </a:custGeom>
          <a:noFill/>
          <a:ln w="31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EBD1FE8-9F6D-DBC4-1D2B-BC35CDCCECB5}"/>
              </a:ext>
            </a:extLst>
          </p:cNvPr>
          <p:cNvSpPr/>
          <p:nvPr/>
        </p:nvSpPr>
        <p:spPr>
          <a:xfrm>
            <a:off x="1933512" y="4453594"/>
            <a:ext cx="691950" cy="274320"/>
          </a:xfrm>
          <a:custGeom>
            <a:avLst/>
            <a:gdLst>
              <a:gd name="connsiteX0" fmla="*/ 0 w 808522"/>
              <a:gd name="connsiteY0" fmla="*/ 481263 h 481263"/>
              <a:gd name="connsiteX1" fmla="*/ 442762 w 808522"/>
              <a:gd name="connsiteY1" fmla="*/ 462013 h 481263"/>
              <a:gd name="connsiteX2" fmla="*/ 808522 w 808522"/>
              <a:gd name="connsiteY2" fmla="*/ 0 h 481263"/>
              <a:gd name="connsiteX0" fmla="*/ 0 w 808522"/>
              <a:gd name="connsiteY0" fmla="*/ 481263 h 481263"/>
              <a:gd name="connsiteX1" fmla="*/ 413886 w 808522"/>
              <a:gd name="connsiteY1" fmla="*/ 481263 h 481263"/>
              <a:gd name="connsiteX2" fmla="*/ 808522 w 808522"/>
              <a:gd name="connsiteY2" fmla="*/ 0 h 481263"/>
              <a:gd name="connsiteX0" fmla="*/ 0 w 712270"/>
              <a:gd name="connsiteY0" fmla="*/ 365760 h 365760"/>
              <a:gd name="connsiteX1" fmla="*/ 413886 w 712270"/>
              <a:gd name="connsiteY1" fmla="*/ 365760 h 365760"/>
              <a:gd name="connsiteX2" fmla="*/ 712270 w 712270"/>
              <a:gd name="connsiteY2" fmla="*/ 0 h 365760"/>
              <a:gd name="connsiteX0" fmla="*/ 0 w 712270"/>
              <a:gd name="connsiteY0" fmla="*/ 365760 h 365760"/>
              <a:gd name="connsiteX1" fmla="*/ 495166 w 712270"/>
              <a:gd name="connsiteY1" fmla="*/ 274320 h 365760"/>
              <a:gd name="connsiteX2" fmla="*/ 712270 w 712270"/>
              <a:gd name="connsiteY2" fmla="*/ 0 h 365760"/>
              <a:gd name="connsiteX0" fmla="*/ 0 w 691950"/>
              <a:gd name="connsiteY0" fmla="*/ 274320 h 274320"/>
              <a:gd name="connsiteX1" fmla="*/ 474846 w 691950"/>
              <a:gd name="connsiteY1" fmla="*/ 274320 h 274320"/>
              <a:gd name="connsiteX2" fmla="*/ 691950 w 691950"/>
              <a:gd name="connsiteY2" fmla="*/ 0 h 274320"/>
            </a:gdLst>
            <a:ahLst/>
            <a:cxnLst>
              <a:cxn ang="0">
                <a:pos x="connsiteX0" y="connsiteY0"/>
              </a:cxn>
              <a:cxn ang="0">
                <a:pos x="connsiteX1" y="connsiteY1"/>
              </a:cxn>
              <a:cxn ang="0">
                <a:pos x="connsiteX2" y="connsiteY2"/>
              </a:cxn>
            </a:cxnLst>
            <a:rect l="l" t="t" r="r" b="b"/>
            <a:pathLst>
              <a:path w="691950" h="274320">
                <a:moveTo>
                  <a:pt x="0" y="274320"/>
                </a:moveTo>
                <a:lnTo>
                  <a:pt x="474846" y="274320"/>
                </a:lnTo>
                <a:lnTo>
                  <a:pt x="691950" y="0"/>
                </a:lnTo>
              </a:path>
            </a:pathLst>
          </a:custGeom>
          <a:noFill/>
          <a:ln w="3175">
            <a:solidFill>
              <a:schemeClr val="tx1"/>
            </a:solidFill>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07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E1F8-0A52-4B71-ADD9-09F16645CC48}"/>
              </a:ext>
            </a:extLst>
          </p:cNvPr>
          <p:cNvSpPr>
            <a:spLocks noGrp="1"/>
          </p:cNvSpPr>
          <p:nvPr>
            <p:ph type="title"/>
          </p:nvPr>
        </p:nvSpPr>
        <p:spPr/>
        <p:txBody>
          <a:bodyPr/>
          <a:lstStyle/>
          <a:p>
            <a:r>
              <a:rPr lang="en-US" dirty="0"/>
              <a:t>Ownership: Water Rights</a:t>
            </a:r>
          </a:p>
        </p:txBody>
      </p:sp>
      <p:sp>
        <p:nvSpPr>
          <p:cNvPr id="5" name="Text Placeholder 4">
            <a:extLst>
              <a:ext uri="{FF2B5EF4-FFF2-40B4-BE49-F238E27FC236}">
                <a16:creationId xmlns:a16="http://schemas.microsoft.com/office/drawing/2014/main" id="{1C25F457-0A59-4925-8832-248E929F72DF}"/>
              </a:ext>
            </a:extLst>
          </p:cNvPr>
          <p:cNvSpPr>
            <a:spLocks noGrp="1"/>
          </p:cNvSpPr>
          <p:nvPr>
            <p:ph type="body" sz="quarter" idx="11"/>
          </p:nvPr>
        </p:nvSpPr>
        <p:spPr>
          <a:xfrm>
            <a:off x="241740" y="685800"/>
            <a:ext cx="4330260" cy="1828800"/>
          </a:xfrm>
        </p:spPr>
        <p:txBody>
          <a:bodyPr/>
          <a:lstStyle/>
          <a:p>
            <a:pPr marL="0" indent="0">
              <a:buNone/>
            </a:pPr>
            <a:r>
              <a:rPr lang="en-US" dirty="0"/>
              <a:t>1981 deed includes “all right, title, and interest in and to all dams, flowage rights, flowed land, trenches, raceways, canals, waterpower, and water rights, littoral or riparian rights and the Mill Ponds… appurtenant to…”</a:t>
            </a:r>
          </a:p>
        </p:txBody>
      </p:sp>
      <p:sp>
        <p:nvSpPr>
          <p:cNvPr id="6" name="Text Placeholder 5">
            <a:extLst>
              <a:ext uri="{FF2B5EF4-FFF2-40B4-BE49-F238E27FC236}">
                <a16:creationId xmlns:a16="http://schemas.microsoft.com/office/drawing/2014/main" id="{2E03ABED-0113-4565-95E3-BB5D51A1F04A}"/>
              </a:ext>
            </a:extLst>
          </p:cNvPr>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51B28F74-8770-4DB7-ABFE-76046FBBC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407" y="3650804"/>
            <a:ext cx="3726180" cy="2484120"/>
          </a:xfrm>
          <a:prstGeom prst="rect">
            <a:avLst/>
          </a:prstGeom>
        </p:spPr>
      </p:pic>
      <p:pic>
        <p:nvPicPr>
          <p:cNvPr id="10" name="Picture 9">
            <a:extLst>
              <a:ext uri="{FF2B5EF4-FFF2-40B4-BE49-F238E27FC236}">
                <a16:creationId xmlns:a16="http://schemas.microsoft.com/office/drawing/2014/main" id="{E2E9753C-ADFE-4098-B839-3E279FA0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079" y="764746"/>
            <a:ext cx="3748143" cy="2498762"/>
          </a:xfrm>
          <a:prstGeom prst="rect">
            <a:avLst/>
          </a:prstGeom>
        </p:spPr>
      </p:pic>
      <p:pic>
        <p:nvPicPr>
          <p:cNvPr id="12" name="Picture 11">
            <a:extLst>
              <a:ext uri="{FF2B5EF4-FFF2-40B4-BE49-F238E27FC236}">
                <a16:creationId xmlns:a16="http://schemas.microsoft.com/office/drawing/2014/main" id="{EC63BA1B-3F3D-47AC-9CB5-89A3B0245F38}"/>
              </a:ext>
            </a:extLst>
          </p:cNvPr>
          <p:cNvPicPr>
            <a:picLocks noChangeAspect="1"/>
          </p:cNvPicPr>
          <p:nvPr/>
        </p:nvPicPr>
        <p:blipFill rotWithShape="1">
          <a:blip r:embed="rId4">
            <a:extLst>
              <a:ext uri="{28A0092B-C50C-407E-A947-70E740481C1C}">
                <a14:useLocalDpi xmlns:a14="http://schemas.microsoft.com/office/drawing/2010/main" val="0"/>
              </a:ext>
            </a:extLst>
          </a:blip>
          <a:srcRect l="3318"/>
          <a:stretch/>
        </p:blipFill>
        <p:spPr>
          <a:xfrm>
            <a:off x="225923" y="2788667"/>
            <a:ext cx="4852841" cy="3346257"/>
          </a:xfrm>
          <a:prstGeom prst="rect">
            <a:avLst/>
          </a:prstGeom>
        </p:spPr>
      </p:pic>
      <p:sp>
        <p:nvSpPr>
          <p:cNvPr id="14" name="TextBox 13">
            <a:extLst>
              <a:ext uri="{FF2B5EF4-FFF2-40B4-BE49-F238E27FC236}">
                <a16:creationId xmlns:a16="http://schemas.microsoft.com/office/drawing/2014/main" id="{087DC473-A77D-46AF-BCE2-041BF2D4D02E}"/>
              </a:ext>
            </a:extLst>
          </p:cNvPr>
          <p:cNvSpPr txBox="1"/>
          <p:nvPr/>
        </p:nvSpPr>
        <p:spPr>
          <a:xfrm>
            <a:off x="5184406" y="6146673"/>
            <a:ext cx="3717853" cy="276999"/>
          </a:xfrm>
          <a:prstGeom prst="rect">
            <a:avLst/>
          </a:prstGeom>
          <a:noFill/>
        </p:spPr>
        <p:txBody>
          <a:bodyPr wrap="square" rtlCol="0">
            <a:spAutoFit/>
          </a:bodyPr>
          <a:lstStyle/>
          <a:p>
            <a:pPr algn="l"/>
            <a:r>
              <a:rPr lang="en-US" sz="1200" dirty="0">
                <a:latin typeface="+mn-lt"/>
              </a:rPr>
              <a:t>Ten Mile River</a:t>
            </a:r>
          </a:p>
        </p:txBody>
      </p:sp>
      <p:sp>
        <p:nvSpPr>
          <p:cNvPr id="15" name="TextBox 14">
            <a:extLst>
              <a:ext uri="{FF2B5EF4-FFF2-40B4-BE49-F238E27FC236}">
                <a16:creationId xmlns:a16="http://schemas.microsoft.com/office/drawing/2014/main" id="{1AE4683C-DA57-4DEC-92A7-DE5E5988F71A}"/>
              </a:ext>
            </a:extLst>
          </p:cNvPr>
          <p:cNvSpPr txBox="1"/>
          <p:nvPr/>
        </p:nvSpPr>
        <p:spPr>
          <a:xfrm>
            <a:off x="5184406" y="3283522"/>
            <a:ext cx="3655691" cy="276999"/>
          </a:xfrm>
          <a:prstGeom prst="rect">
            <a:avLst/>
          </a:prstGeom>
          <a:noFill/>
        </p:spPr>
        <p:txBody>
          <a:bodyPr wrap="square" rtlCol="0">
            <a:spAutoFit/>
          </a:bodyPr>
          <a:lstStyle/>
          <a:p>
            <a:pPr algn="l"/>
            <a:r>
              <a:rPr lang="en-US" sz="1200" dirty="0">
                <a:latin typeface="+mn-lt"/>
              </a:rPr>
              <a:t>Dam and Mill Pond</a:t>
            </a:r>
          </a:p>
        </p:txBody>
      </p:sp>
      <p:sp>
        <p:nvSpPr>
          <p:cNvPr id="16" name="TextBox 15">
            <a:extLst>
              <a:ext uri="{FF2B5EF4-FFF2-40B4-BE49-F238E27FC236}">
                <a16:creationId xmlns:a16="http://schemas.microsoft.com/office/drawing/2014/main" id="{D90D6104-FFC8-4C1D-AC29-1AA4BAED6C4C}"/>
              </a:ext>
            </a:extLst>
          </p:cNvPr>
          <p:cNvSpPr txBox="1"/>
          <p:nvPr/>
        </p:nvSpPr>
        <p:spPr>
          <a:xfrm>
            <a:off x="228600" y="6131716"/>
            <a:ext cx="3717853" cy="276999"/>
          </a:xfrm>
          <a:prstGeom prst="rect">
            <a:avLst/>
          </a:prstGeom>
          <a:noFill/>
        </p:spPr>
        <p:txBody>
          <a:bodyPr wrap="square" rtlCol="0">
            <a:spAutoFit/>
          </a:bodyPr>
          <a:lstStyle/>
          <a:p>
            <a:pPr algn="l"/>
            <a:r>
              <a:rPr lang="en-US" sz="1200" dirty="0">
                <a:latin typeface="+mn-lt"/>
              </a:rPr>
              <a:t>Building wreckage from 2012 fire</a:t>
            </a:r>
          </a:p>
        </p:txBody>
      </p:sp>
    </p:spTree>
    <p:extLst>
      <p:ext uri="{BB962C8B-B14F-4D97-AF65-F5344CB8AC3E}">
        <p14:creationId xmlns:p14="http://schemas.microsoft.com/office/powerpoint/2010/main" val="1144937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8C01-9C4E-4738-8CDB-3117A3127CF2}"/>
              </a:ext>
            </a:extLst>
          </p:cNvPr>
          <p:cNvSpPr>
            <a:spLocks noGrp="1"/>
          </p:cNvSpPr>
          <p:nvPr>
            <p:ph type="title"/>
          </p:nvPr>
        </p:nvSpPr>
        <p:spPr/>
        <p:txBody>
          <a:bodyPr/>
          <a:lstStyle/>
          <a:p>
            <a:r>
              <a:rPr lang="en-US" dirty="0"/>
              <a:t>Regulatory Analysis:  Wetlands</a:t>
            </a:r>
          </a:p>
        </p:txBody>
      </p:sp>
      <p:sp>
        <p:nvSpPr>
          <p:cNvPr id="4" name="Text Placeholder 3">
            <a:extLst>
              <a:ext uri="{FF2B5EF4-FFF2-40B4-BE49-F238E27FC236}">
                <a16:creationId xmlns:a16="http://schemas.microsoft.com/office/drawing/2014/main" id="{AFE914E4-1BAC-4FE7-B17F-A7DFDB864565}"/>
              </a:ext>
            </a:extLst>
          </p:cNvPr>
          <p:cNvSpPr>
            <a:spLocks noGrp="1"/>
          </p:cNvSpPr>
          <p:nvPr>
            <p:ph type="body" sz="quarter" idx="11"/>
          </p:nvPr>
        </p:nvSpPr>
        <p:spPr>
          <a:xfrm>
            <a:off x="241740" y="685800"/>
            <a:ext cx="4101660" cy="5943600"/>
          </a:xfrm>
        </p:spPr>
        <p:txBody>
          <a:bodyPr>
            <a:normAutofit lnSpcReduction="10000"/>
          </a:bodyPr>
          <a:lstStyle/>
          <a:p>
            <a:pPr marL="0" indent="0">
              <a:buNone/>
            </a:pPr>
            <a:r>
              <a:rPr lang="en-US" b="1" dirty="0"/>
              <a:t>Riverfront Area</a:t>
            </a:r>
          </a:p>
          <a:p>
            <a:r>
              <a:rPr lang="en-US" dirty="0"/>
              <a:t>Redevelopment limited to previously developed area</a:t>
            </a:r>
          </a:p>
          <a:p>
            <a:pPr marL="0" indent="0">
              <a:buNone/>
            </a:pPr>
            <a:endParaRPr lang="en-US" b="1" dirty="0"/>
          </a:p>
          <a:p>
            <a:pPr marL="0" indent="0">
              <a:buNone/>
            </a:pPr>
            <a:r>
              <a:rPr lang="en-US" b="1" dirty="0"/>
              <a:t>Land Subject to Flooding</a:t>
            </a:r>
            <a:endParaRPr lang="en-US" dirty="0"/>
          </a:p>
          <a:p>
            <a:r>
              <a:rPr lang="en-US" dirty="0"/>
              <a:t>Any development would need to provide compensatory storage</a:t>
            </a:r>
          </a:p>
          <a:p>
            <a:r>
              <a:rPr lang="en-US" dirty="0"/>
              <a:t>On this site, flood zones set aside for open space</a:t>
            </a:r>
          </a:p>
          <a:p>
            <a:endParaRPr lang="en-US" dirty="0"/>
          </a:p>
          <a:p>
            <a:pPr marL="0" indent="0">
              <a:buNone/>
            </a:pPr>
            <a:r>
              <a:rPr lang="en-US" b="1" dirty="0"/>
              <a:t>Bordering Vegetated Wetlands</a:t>
            </a:r>
          </a:p>
          <a:p>
            <a:r>
              <a:rPr lang="en-US" dirty="0"/>
              <a:t>0-25 feet natural vegetation/no touch</a:t>
            </a:r>
          </a:p>
          <a:p>
            <a:r>
              <a:rPr lang="en-US" dirty="0"/>
              <a:t>25-50 feet no structures</a:t>
            </a:r>
          </a:p>
          <a:p>
            <a:r>
              <a:rPr lang="en-US" dirty="0"/>
              <a:t>50-100 feet permitting required</a:t>
            </a:r>
          </a:p>
          <a:p>
            <a:endParaRPr lang="en-US" dirty="0"/>
          </a:p>
          <a:p>
            <a:pPr marL="0" indent="0">
              <a:buNone/>
            </a:pPr>
            <a:endParaRPr lang="en-US" dirty="0"/>
          </a:p>
          <a:p>
            <a:pPr marL="0" indent="0" algn="ctr">
              <a:buNone/>
            </a:pPr>
            <a:r>
              <a:rPr lang="en-US" i="1" dirty="0"/>
              <a:t>New development needs to manage stormwater</a:t>
            </a:r>
          </a:p>
          <a:p>
            <a:pPr marL="0" indent="0">
              <a:buNone/>
            </a:pPr>
            <a:endParaRPr lang="en-US" dirty="0"/>
          </a:p>
        </p:txBody>
      </p:sp>
      <p:sp>
        <p:nvSpPr>
          <p:cNvPr id="5" name="Text Placeholder 4">
            <a:extLst>
              <a:ext uri="{FF2B5EF4-FFF2-40B4-BE49-F238E27FC236}">
                <a16:creationId xmlns:a16="http://schemas.microsoft.com/office/drawing/2014/main" id="{3AED579A-6903-4105-A602-7CBBA1B835FE}"/>
              </a:ext>
            </a:extLst>
          </p:cNvPr>
          <p:cNvSpPr>
            <a:spLocks noGrp="1"/>
          </p:cNvSpPr>
          <p:nvPr>
            <p:ph type="body" sz="quarter" idx="12"/>
          </p:nvPr>
        </p:nvSpPr>
        <p:spPr>
          <a:xfrm>
            <a:off x="239110" y="6643285"/>
            <a:ext cx="8686800" cy="182880"/>
          </a:xfrm>
        </p:spPr>
        <p:txBody>
          <a:bodyPr/>
          <a:lstStyle/>
          <a:p>
            <a:r>
              <a:rPr lang="en-US" dirty="0"/>
              <a:t>Mass 310 CMR Wetlands Regulations; Seekonk Conservation Commission</a:t>
            </a:r>
          </a:p>
          <a:p>
            <a:endParaRPr lang="en-US" dirty="0"/>
          </a:p>
        </p:txBody>
      </p:sp>
      <p:pic>
        <p:nvPicPr>
          <p:cNvPr id="16" name="Picture 15">
            <a:extLst>
              <a:ext uri="{FF2B5EF4-FFF2-40B4-BE49-F238E27FC236}">
                <a16:creationId xmlns:a16="http://schemas.microsoft.com/office/drawing/2014/main" id="{EFC05DB6-1DF4-4465-AF37-6322A8F21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761999"/>
            <a:ext cx="3820510" cy="2865383"/>
          </a:xfrm>
          <a:prstGeom prst="rect">
            <a:avLst/>
          </a:prstGeom>
        </p:spPr>
      </p:pic>
      <p:grpSp>
        <p:nvGrpSpPr>
          <p:cNvPr id="34" name="Group 33">
            <a:extLst>
              <a:ext uri="{FF2B5EF4-FFF2-40B4-BE49-F238E27FC236}">
                <a16:creationId xmlns:a16="http://schemas.microsoft.com/office/drawing/2014/main" id="{F3469458-3F56-47B0-8B39-0CA5F65C41C4}"/>
              </a:ext>
            </a:extLst>
          </p:cNvPr>
          <p:cNvGrpSpPr/>
          <p:nvPr/>
        </p:nvGrpSpPr>
        <p:grpSpPr>
          <a:xfrm>
            <a:off x="5105400" y="3952625"/>
            <a:ext cx="3820510" cy="2347198"/>
            <a:chOff x="5105400" y="3952625"/>
            <a:chExt cx="3820510" cy="2347198"/>
          </a:xfrm>
        </p:grpSpPr>
        <p:grpSp>
          <p:nvGrpSpPr>
            <p:cNvPr id="27" name="Group 26">
              <a:extLst>
                <a:ext uri="{FF2B5EF4-FFF2-40B4-BE49-F238E27FC236}">
                  <a16:creationId xmlns:a16="http://schemas.microsoft.com/office/drawing/2014/main" id="{F790686C-F64B-4D1B-87B3-88A378BABA8D}"/>
                </a:ext>
              </a:extLst>
            </p:cNvPr>
            <p:cNvGrpSpPr/>
            <p:nvPr/>
          </p:nvGrpSpPr>
          <p:grpSpPr>
            <a:xfrm>
              <a:off x="5105400" y="3952625"/>
              <a:ext cx="3820510" cy="2347198"/>
              <a:chOff x="5105400" y="3952625"/>
              <a:chExt cx="3820510" cy="2347198"/>
            </a:xfrm>
          </p:grpSpPr>
          <p:pic>
            <p:nvPicPr>
              <p:cNvPr id="18" name="Picture 17">
                <a:extLst>
                  <a:ext uri="{FF2B5EF4-FFF2-40B4-BE49-F238E27FC236}">
                    <a16:creationId xmlns:a16="http://schemas.microsoft.com/office/drawing/2014/main" id="{3B72EC26-8791-4468-A423-C577A53794A7}"/>
                  </a:ext>
                </a:extLst>
              </p:cNvPr>
              <p:cNvPicPr>
                <a:picLocks noChangeAspect="1"/>
              </p:cNvPicPr>
              <p:nvPr/>
            </p:nvPicPr>
            <p:blipFill rotWithShape="1">
              <a:blip r:embed="rId4"/>
              <a:srcRect l="5400"/>
              <a:stretch/>
            </p:blipFill>
            <p:spPr>
              <a:xfrm>
                <a:off x="5105400" y="3952625"/>
                <a:ext cx="3820510" cy="2347198"/>
              </a:xfrm>
              <a:prstGeom prst="rect">
                <a:avLst/>
              </a:prstGeom>
            </p:spPr>
          </p:pic>
          <p:sp>
            <p:nvSpPr>
              <p:cNvPr id="14" name="Freeform: Shape 13">
                <a:extLst>
                  <a:ext uri="{FF2B5EF4-FFF2-40B4-BE49-F238E27FC236}">
                    <a16:creationId xmlns:a16="http://schemas.microsoft.com/office/drawing/2014/main" id="{FF6EF4A9-9D2F-498C-8487-D1C8EFE13B48}"/>
                  </a:ext>
                </a:extLst>
              </p:cNvPr>
              <p:cNvSpPr/>
              <p:nvPr/>
            </p:nvSpPr>
            <p:spPr>
              <a:xfrm>
                <a:off x="5722462" y="4772788"/>
                <a:ext cx="2037728" cy="843853"/>
              </a:xfrm>
              <a:custGeom>
                <a:avLst/>
                <a:gdLst>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15" fmla="*/ 1912914 w 2037728"/>
                  <a:gd name="connsiteY15" fmla="*/ 257769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728" h="843853">
                    <a:moveTo>
                      <a:pt x="54267" y="0"/>
                    </a:moveTo>
                    <a:lnTo>
                      <a:pt x="0" y="206215"/>
                    </a:lnTo>
                    <a:lnTo>
                      <a:pt x="206215" y="510111"/>
                    </a:lnTo>
                    <a:lnTo>
                      <a:pt x="252342" y="607791"/>
                    </a:lnTo>
                    <a:lnTo>
                      <a:pt x="914400" y="795013"/>
                    </a:lnTo>
                    <a:lnTo>
                      <a:pt x="1028361" y="694619"/>
                    </a:lnTo>
                    <a:lnTo>
                      <a:pt x="1215582" y="732605"/>
                    </a:lnTo>
                    <a:lnTo>
                      <a:pt x="1375670" y="843853"/>
                    </a:lnTo>
                    <a:lnTo>
                      <a:pt x="1438077" y="778732"/>
                    </a:lnTo>
                    <a:lnTo>
                      <a:pt x="1443504" y="710899"/>
                    </a:lnTo>
                    <a:lnTo>
                      <a:pt x="1448930" y="697332"/>
                    </a:lnTo>
                    <a:lnTo>
                      <a:pt x="1467924" y="700045"/>
                    </a:lnTo>
                    <a:lnTo>
                      <a:pt x="1847793" y="469410"/>
                    </a:lnTo>
                    <a:lnTo>
                      <a:pt x="2037728" y="265909"/>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6CFA62E4-C593-4178-B78C-97DBEA0A4651}"/>
                </a:ext>
              </a:extLst>
            </p:cNvPr>
            <p:cNvSpPr/>
            <p:nvPr/>
          </p:nvSpPr>
          <p:spPr>
            <a:xfrm>
              <a:off x="7252793" y="4262678"/>
              <a:ext cx="401576" cy="539957"/>
            </a:xfrm>
            <a:custGeom>
              <a:avLst/>
              <a:gdLst>
                <a:gd name="connsiteX0" fmla="*/ 0 w 401576"/>
                <a:gd name="connsiteY0" fmla="*/ 515537 h 539957"/>
                <a:gd name="connsiteX1" fmla="*/ 105821 w 401576"/>
                <a:gd name="connsiteY1" fmla="*/ 0 h 539957"/>
                <a:gd name="connsiteX2" fmla="*/ 401576 w 401576"/>
                <a:gd name="connsiteY2" fmla="*/ 78687 h 539957"/>
                <a:gd name="connsiteX3" fmla="*/ 344596 w 401576"/>
                <a:gd name="connsiteY3" fmla="*/ 417856 h 539957"/>
                <a:gd name="connsiteX4" fmla="*/ 312035 w 401576"/>
                <a:gd name="connsiteY4" fmla="*/ 444990 h 539957"/>
                <a:gd name="connsiteX5" fmla="*/ 284902 w 401576"/>
                <a:gd name="connsiteY5" fmla="*/ 510110 h 539957"/>
                <a:gd name="connsiteX6" fmla="*/ 295755 w 401576"/>
                <a:gd name="connsiteY6" fmla="*/ 539957 h 53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576" h="539957">
                  <a:moveTo>
                    <a:pt x="0" y="515537"/>
                  </a:moveTo>
                  <a:lnTo>
                    <a:pt x="105821" y="0"/>
                  </a:lnTo>
                  <a:lnTo>
                    <a:pt x="401576" y="78687"/>
                  </a:lnTo>
                  <a:lnTo>
                    <a:pt x="344596" y="417856"/>
                  </a:lnTo>
                  <a:lnTo>
                    <a:pt x="312035" y="444990"/>
                  </a:lnTo>
                  <a:lnTo>
                    <a:pt x="284902" y="510110"/>
                  </a:lnTo>
                  <a:lnTo>
                    <a:pt x="295755" y="539957"/>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492D09A-28F3-485C-86F9-2E5AC8E20391}"/>
              </a:ext>
            </a:extLst>
          </p:cNvPr>
          <p:cNvGrpSpPr/>
          <p:nvPr/>
        </p:nvGrpSpPr>
        <p:grpSpPr>
          <a:xfrm>
            <a:off x="5081750" y="3950670"/>
            <a:ext cx="3820510" cy="2351108"/>
            <a:chOff x="1447800" y="3308671"/>
            <a:chExt cx="3820510" cy="2351108"/>
          </a:xfrm>
        </p:grpSpPr>
        <p:pic>
          <p:nvPicPr>
            <p:cNvPr id="22" name="Picture 21">
              <a:extLst>
                <a:ext uri="{FF2B5EF4-FFF2-40B4-BE49-F238E27FC236}">
                  <a16:creationId xmlns:a16="http://schemas.microsoft.com/office/drawing/2014/main" id="{1153F7D4-7786-4369-83A4-BF96F325C0C7}"/>
                </a:ext>
              </a:extLst>
            </p:cNvPr>
            <p:cNvPicPr>
              <a:picLocks noChangeAspect="1"/>
            </p:cNvPicPr>
            <p:nvPr/>
          </p:nvPicPr>
          <p:blipFill rotWithShape="1">
            <a:blip r:embed="rId5"/>
            <a:srcRect l="5603"/>
            <a:stretch/>
          </p:blipFill>
          <p:spPr>
            <a:xfrm>
              <a:off x="1447800" y="3308671"/>
              <a:ext cx="3820510" cy="2351108"/>
            </a:xfrm>
            <a:prstGeom prst="rect">
              <a:avLst/>
            </a:prstGeom>
          </p:spPr>
        </p:pic>
        <p:sp>
          <p:nvSpPr>
            <p:cNvPr id="29" name="Freeform: Shape 28">
              <a:extLst>
                <a:ext uri="{FF2B5EF4-FFF2-40B4-BE49-F238E27FC236}">
                  <a16:creationId xmlns:a16="http://schemas.microsoft.com/office/drawing/2014/main" id="{9D60EADB-F52F-4ECE-8E89-904133547719}"/>
                </a:ext>
              </a:extLst>
            </p:cNvPr>
            <p:cNvSpPr/>
            <p:nvPr/>
          </p:nvSpPr>
          <p:spPr>
            <a:xfrm>
              <a:off x="2050332" y="4121404"/>
              <a:ext cx="2037728" cy="843853"/>
            </a:xfrm>
            <a:custGeom>
              <a:avLst/>
              <a:gdLst>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15" fmla="*/ 1912914 w 2037728"/>
                <a:gd name="connsiteY15" fmla="*/ 257769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728" h="843853">
                  <a:moveTo>
                    <a:pt x="54267" y="0"/>
                  </a:moveTo>
                  <a:lnTo>
                    <a:pt x="0" y="206215"/>
                  </a:lnTo>
                  <a:lnTo>
                    <a:pt x="206215" y="510111"/>
                  </a:lnTo>
                  <a:lnTo>
                    <a:pt x="252342" y="607791"/>
                  </a:lnTo>
                  <a:lnTo>
                    <a:pt x="914400" y="795013"/>
                  </a:lnTo>
                  <a:lnTo>
                    <a:pt x="1028361" y="694619"/>
                  </a:lnTo>
                  <a:lnTo>
                    <a:pt x="1215582" y="732605"/>
                  </a:lnTo>
                  <a:lnTo>
                    <a:pt x="1375670" y="843853"/>
                  </a:lnTo>
                  <a:lnTo>
                    <a:pt x="1438077" y="778732"/>
                  </a:lnTo>
                  <a:lnTo>
                    <a:pt x="1443504" y="710899"/>
                  </a:lnTo>
                  <a:lnTo>
                    <a:pt x="1448930" y="697332"/>
                  </a:lnTo>
                  <a:lnTo>
                    <a:pt x="1467924" y="700045"/>
                  </a:lnTo>
                  <a:lnTo>
                    <a:pt x="1847793" y="469410"/>
                  </a:lnTo>
                  <a:lnTo>
                    <a:pt x="2037728" y="265909"/>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58AC603-3623-48E2-AC40-E58CCC6C578A}"/>
                </a:ext>
              </a:extLst>
            </p:cNvPr>
            <p:cNvSpPr/>
            <p:nvPr/>
          </p:nvSpPr>
          <p:spPr>
            <a:xfrm>
              <a:off x="3595842" y="3627382"/>
              <a:ext cx="401576" cy="539957"/>
            </a:xfrm>
            <a:custGeom>
              <a:avLst/>
              <a:gdLst>
                <a:gd name="connsiteX0" fmla="*/ 0 w 401576"/>
                <a:gd name="connsiteY0" fmla="*/ 515537 h 539957"/>
                <a:gd name="connsiteX1" fmla="*/ 105821 w 401576"/>
                <a:gd name="connsiteY1" fmla="*/ 0 h 539957"/>
                <a:gd name="connsiteX2" fmla="*/ 401576 w 401576"/>
                <a:gd name="connsiteY2" fmla="*/ 78687 h 539957"/>
                <a:gd name="connsiteX3" fmla="*/ 344596 w 401576"/>
                <a:gd name="connsiteY3" fmla="*/ 417856 h 539957"/>
                <a:gd name="connsiteX4" fmla="*/ 312035 w 401576"/>
                <a:gd name="connsiteY4" fmla="*/ 444990 h 539957"/>
                <a:gd name="connsiteX5" fmla="*/ 284902 w 401576"/>
                <a:gd name="connsiteY5" fmla="*/ 510110 h 539957"/>
                <a:gd name="connsiteX6" fmla="*/ 295755 w 401576"/>
                <a:gd name="connsiteY6" fmla="*/ 539957 h 53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576" h="539957">
                  <a:moveTo>
                    <a:pt x="0" y="515537"/>
                  </a:moveTo>
                  <a:lnTo>
                    <a:pt x="105821" y="0"/>
                  </a:lnTo>
                  <a:lnTo>
                    <a:pt x="401576" y="78687"/>
                  </a:lnTo>
                  <a:lnTo>
                    <a:pt x="344596" y="417856"/>
                  </a:lnTo>
                  <a:lnTo>
                    <a:pt x="312035" y="444990"/>
                  </a:lnTo>
                  <a:lnTo>
                    <a:pt x="284902" y="510110"/>
                  </a:lnTo>
                  <a:lnTo>
                    <a:pt x="295755" y="539957"/>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445DC24-C51D-4219-B31D-39C93B1681A5}"/>
              </a:ext>
            </a:extLst>
          </p:cNvPr>
          <p:cNvGrpSpPr/>
          <p:nvPr/>
        </p:nvGrpSpPr>
        <p:grpSpPr>
          <a:xfrm>
            <a:off x="5093575" y="3948715"/>
            <a:ext cx="3820510" cy="2356005"/>
            <a:chOff x="5105400" y="897098"/>
            <a:chExt cx="3820510" cy="2356005"/>
          </a:xfrm>
        </p:grpSpPr>
        <p:pic>
          <p:nvPicPr>
            <p:cNvPr id="25" name="Picture 24">
              <a:extLst>
                <a:ext uri="{FF2B5EF4-FFF2-40B4-BE49-F238E27FC236}">
                  <a16:creationId xmlns:a16="http://schemas.microsoft.com/office/drawing/2014/main" id="{42ED801B-EF32-4AFF-9413-C868C2DEAB12}"/>
                </a:ext>
              </a:extLst>
            </p:cNvPr>
            <p:cNvPicPr>
              <a:picLocks noChangeAspect="1"/>
            </p:cNvPicPr>
            <p:nvPr/>
          </p:nvPicPr>
          <p:blipFill rotWithShape="1">
            <a:blip r:embed="rId6"/>
            <a:srcRect l="5626"/>
            <a:stretch/>
          </p:blipFill>
          <p:spPr>
            <a:xfrm>
              <a:off x="5105400" y="897098"/>
              <a:ext cx="3820510" cy="2356005"/>
            </a:xfrm>
            <a:prstGeom prst="rect">
              <a:avLst/>
            </a:prstGeom>
          </p:spPr>
        </p:pic>
        <p:sp>
          <p:nvSpPr>
            <p:cNvPr id="28" name="Freeform: Shape 27">
              <a:extLst>
                <a:ext uri="{FF2B5EF4-FFF2-40B4-BE49-F238E27FC236}">
                  <a16:creationId xmlns:a16="http://schemas.microsoft.com/office/drawing/2014/main" id="{E55F5FD2-5C1D-4203-9661-AEBAC99C9FE7}"/>
                </a:ext>
              </a:extLst>
            </p:cNvPr>
            <p:cNvSpPr/>
            <p:nvPr/>
          </p:nvSpPr>
          <p:spPr>
            <a:xfrm>
              <a:off x="5712837" y="1725335"/>
              <a:ext cx="2037728" cy="843853"/>
            </a:xfrm>
            <a:custGeom>
              <a:avLst/>
              <a:gdLst>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15" fmla="*/ 1912914 w 2037728"/>
                <a:gd name="connsiteY15" fmla="*/ 257769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 name="connsiteX14" fmla="*/ 1921054 w 2037728"/>
                <a:gd name="connsiteY14" fmla="*/ 260482 h 843853"/>
                <a:gd name="connsiteX0" fmla="*/ 54267 w 2037728"/>
                <a:gd name="connsiteY0" fmla="*/ 0 h 843853"/>
                <a:gd name="connsiteX1" fmla="*/ 0 w 2037728"/>
                <a:gd name="connsiteY1" fmla="*/ 206215 h 843853"/>
                <a:gd name="connsiteX2" fmla="*/ 206215 w 2037728"/>
                <a:gd name="connsiteY2" fmla="*/ 510111 h 843853"/>
                <a:gd name="connsiteX3" fmla="*/ 252342 w 2037728"/>
                <a:gd name="connsiteY3" fmla="*/ 607791 h 843853"/>
                <a:gd name="connsiteX4" fmla="*/ 914400 w 2037728"/>
                <a:gd name="connsiteY4" fmla="*/ 795013 h 843853"/>
                <a:gd name="connsiteX5" fmla="*/ 1028361 w 2037728"/>
                <a:gd name="connsiteY5" fmla="*/ 694619 h 843853"/>
                <a:gd name="connsiteX6" fmla="*/ 1215582 w 2037728"/>
                <a:gd name="connsiteY6" fmla="*/ 732605 h 843853"/>
                <a:gd name="connsiteX7" fmla="*/ 1375670 w 2037728"/>
                <a:gd name="connsiteY7" fmla="*/ 843853 h 843853"/>
                <a:gd name="connsiteX8" fmla="*/ 1438077 w 2037728"/>
                <a:gd name="connsiteY8" fmla="*/ 778732 h 843853"/>
                <a:gd name="connsiteX9" fmla="*/ 1443504 w 2037728"/>
                <a:gd name="connsiteY9" fmla="*/ 710899 h 843853"/>
                <a:gd name="connsiteX10" fmla="*/ 1448930 w 2037728"/>
                <a:gd name="connsiteY10" fmla="*/ 697332 h 843853"/>
                <a:gd name="connsiteX11" fmla="*/ 1467924 w 2037728"/>
                <a:gd name="connsiteY11" fmla="*/ 700045 h 843853"/>
                <a:gd name="connsiteX12" fmla="*/ 1847793 w 2037728"/>
                <a:gd name="connsiteY12" fmla="*/ 469410 h 843853"/>
                <a:gd name="connsiteX13" fmla="*/ 2037728 w 2037728"/>
                <a:gd name="connsiteY13" fmla="*/ 265909 h 84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728" h="843853">
                  <a:moveTo>
                    <a:pt x="54267" y="0"/>
                  </a:moveTo>
                  <a:lnTo>
                    <a:pt x="0" y="206215"/>
                  </a:lnTo>
                  <a:lnTo>
                    <a:pt x="206215" y="510111"/>
                  </a:lnTo>
                  <a:lnTo>
                    <a:pt x="252342" y="607791"/>
                  </a:lnTo>
                  <a:lnTo>
                    <a:pt x="914400" y="795013"/>
                  </a:lnTo>
                  <a:lnTo>
                    <a:pt x="1028361" y="694619"/>
                  </a:lnTo>
                  <a:lnTo>
                    <a:pt x="1215582" y="732605"/>
                  </a:lnTo>
                  <a:lnTo>
                    <a:pt x="1375670" y="843853"/>
                  </a:lnTo>
                  <a:lnTo>
                    <a:pt x="1438077" y="778732"/>
                  </a:lnTo>
                  <a:lnTo>
                    <a:pt x="1443504" y="710899"/>
                  </a:lnTo>
                  <a:lnTo>
                    <a:pt x="1448930" y="697332"/>
                  </a:lnTo>
                  <a:lnTo>
                    <a:pt x="1467924" y="700045"/>
                  </a:lnTo>
                  <a:lnTo>
                    <a:pt x="1847793" y="469410"/>
                  </a:lnTo>
                  <a:lnTo>
                    <a:pt x="2037728" y="265909"/>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48E6ABE-90E5-4A2E-9CC2-BBB9CE5B59DF}"/>
                </a:ext>
              </a:extLst>
            </p:cNvPr>
            <p:cNvSpPr/>
            <p:nvPr/>
          </p:nvSpPr>
          <p:spPr>
            <a:xfrm>
              <a:off x="7243168" y="1209927"/>
              <a:ext cx="401576" cy="539957"/>
            </a:xfrm>
            <a:custGeom>
              <a:avLst/>
              <a:gdLst>
                <a:gd name="connsiteX0" fmla="*/ 0 w 401576"/>
                <a:gd name="connsiteY0" fmla="*/ 515537 h 539957"/>
                <a:gd name="connsiteX1" fmla="*/ 105821 w 401576"/>
                <a:gd name="connsiteY1" fmla="*/ 0 h 539957"/>
                <a:gd name="connsiteX2" fmla="*/ 401576 w 401576"/>
                <a:gd name="connsiteY2" fmla="*/ 78687 h 539957"/>
                <a:gd name="connsiteX3" fmla="*/ 344596 w 401576"/>
                <a:gd name="connsiteY3" fmla="*/ 417856 h 539957"/>
                <a:gd name="connsiteX4" fmla="*/ 312035 w 401576"/>
                <a:gd name="connsiteY4" fmla="*/ 444990 h 539957"/>
                <a:gd name="connsiteX5" fmla="*/ 284902 w 401576"/>
                <a:gd name="connsiteY5" fmla="*/ 510110 h 539957"/>
                <a:gd name="connsiteX6" fmla="*/ 295755 w 401576"/>
                <a:gd name="connsiteY6" fmla="*/ 539957 h 53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576" h="539957">
                  <a:moveTo>
                    <a:pt x="0" y="515537"/>
                  </a:moveTo>
                  <a:lnTo>
                    <a:pt x="105821" y="0"/>
                  </a:lnTo>
                  <a:lnTo>
                    <a:pt x="401576" y="78687"/>
                  </a:lnTo>
                  <a:lnTo>
                    <a:pt x="344596" y="417856"/>
                  </a:lnTo>
                  <a:lnTo>
                    <a:pt x="312035" y="444990"/>
                  </a:lnTo>
                  <a:lnTo>
                    <a:pt x="284902" y="510110"/>
                  </a:lnTo>
                  <a:lnTo>
                    <a:pt x="295755" y="539957"/>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A0CB6A6-E96C-413F-8B03-04B9B3E2AC32}"/>
              </a:ext>
            </a:extLst>
          </p:cNvPr>
          <p:cNvSpPr txBox="1"/>
          <p:nvPr/>
        </p:nvSpPr>
        <p:spPr>
          <a:xfrm>
            <a:off x="5105400" y="3627382"/>
            <a:ext cx="3820510" cy="276999"/>
          </a:xfrm>
          <a:prstGeom prst="rect">
            <a:avLst/>
          </a:prstGeom>
          <a:noFill/>
        </p:spPr>
        <p:txBody>
          <a:bodyPr wrap="square" rtlCol="0">
            <a:spAutoFit/>
          </a:bodyPr>
          <a:lstStyle/>
          <a:p>
            <a:pPr algn="l"/>
            <a:r>
              <a:rPr lang="en-US" sz="1200" dirty="0">
                <a:latin typeface="+mn-lt"/>
              </a:rPr>
              <a:t>Settling Pond #3 has been remediated</a:t>
            </a:r>
          </a:p>
        </p:txBody>
      </p:sp>
      <p:sp>
        <p:nvSpPr>
          <p:cNvPr id="36" name="TextBox 35">
            <a:extLst>
              <a:ext uri="{FF2B5EF4-FFF2-40B4-BE49-F238E27FC236}">
                <a16:creationId xmlns:a16="http://schemas.microsoft.com/office/drawing/2014/main" id="{8332BC0B-79EE-4512-AD32-DC1CE917588B}"/>
              </a:ext>
            </a:extLst>
          </p:cNvPr>
          <p:cNvSpPr txBox="1"/>
          <p:nvPr/>
        </p:nvSpPr>
        <p:spPr>
          <a:xfrm>
            <a:off x="5105400" y="6312141"/>
            <a:ext cx="3820510" cy="276999"/>
          </a:xfrm>
          <a:prstGeom prst="rect">
            <a:avLst/>
          </a:prstGeom>
          <a:noFill/>
        </p:spPr>
        <p:txBody>
          <a:bodyPr wrap="square" rtlCol="0">
            <a:spAutoFit/>
          </a:bodyPr>
          <a:lstStyle/>
          <a:p>
            <a:pPr algn="l"/>
            <a:r>
              <a:rPr lang="en-US" sz="1200" dirty="0">
                <a:latin typeface="+mn-lt"/>
              </a:rPr>
              <a:t>Site features river, wetlands, and flooding</a:t>
            </a:r>
          </a:p>
        </p:txBody>
      </p:sp>
    </p:spTree>
    <p:extLst>
      <p:ext uri="{BB962C8B-B14F-4D97-AF65-F5344CB8AC3E}">
        <p14:creationId xmlns:p14="http://schemas.microsoft.com/office/powerpoint/2010/main" val="23984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8C01-9C4E-4738-8CDB-3117A3127CF2}"/>
              </a:ext>
            </a:extLst>
          </p:cNvPr>
          <p:cNvSpPr>
            <a:spLocks noGrp="1"/>
          </p:cNvSpPr>
          <p:nvPr>
            <p:ph type="title"/>
          </p:nvPr>
        </p:nvSpPr>
        <p:spPr/>
        <p:txBody>
          <a:bodyPr/>
          <a:lstStyle/>
          <a:p>
            <a:r>
              <a:rPr lang="en-US" dirty="0"/>
              <a:t>Regulatory Analysis:  </a:t>
            </a:r>
            <a:r>
              <a:rPr lang="en-US" dirty="0" err="1"/>
              <a:t>ZoninG</a:t>
            </a:r>
            <a:endParaRPr lang="en-US" dirty="0"/>
          </a:p>
        </p:txBody>
      </p:sp>
      <p:sp>
        <p:nvSpPr>
          <p:cNvPr id="4" name="Text Placeholder 3">
            <a:extLst>
              <a:ext uri="{FF2B5EF4-FFF2-40B4-BE49-F238E27FC236}">
                <a16:creationId xmlns:a16="http://schemas.microsoft.com/office/drawing/2014/main" id="{AFE914E4-1BAC-4FE7-B17F-A7DFDB864565}"/>
              </a:ext>
            </a:extLst>
          </p:cNvPr>
          <p:cNvSpPr>
            <a:spLocks noGrp="1"/>
          </p:cNvSpPr>
          <p:nvPr>
            <p:ph type="body" sz="quarter" idx="11"/>
          </p:nvPr>
        </p:nvSpPr>
        <p:spPr>
          <a:xfrm>
            <a:off x="241739" y="685800"/>
            <a:ext cx="3786084" cy="5943600"/>
          </a:xfrm>
        </p:spPr>
        <p:txBody>
          <a:bodyPr>
            <a:normAutofit/>
          </a:bodyPr>
          <a:lstStyle/>
          <a:p>
            <a:pPr marL="0" indent="0">
              <a:buNone/>
            </a:pPr>
            <a:r>
              <a:rPr lang="en-US" sz="1600" b="1" dirty="0"/>
              <a:t>Existing Zoning:  Industry</a:t>
            </a:r>
          </a:p>
          <a:p>
            <a:r>
              <a:rPr lang="en-US" sz="1600" dirty="0"/>
              <a:t>Manufacturing, assembly, etc. by right</a:t>
            </a:r>
          </a:p>
          <a:p>
            <a:r>
              <a:rPr lang="en-US" sz="1600" dirty="0"/>
              <a:t>8 residential units over ground floor commercial with special permit</a:t>
            </a:r>
          </a:p>
          <a:p>
            <a:pPr marL="0" indent="0">
              <a:buNone/>
            </a:pPr>
            <a:endParaRPr lang="en-US" sz="1600" b="1" dirty="0"/>
          </a:p>
          <a:p>
            <a:pPr marL="0" indent="0">
              <a:buNone/>
            </a:pPr>
            <a:r>
              <a:rPr lang="en-US" sz="1600" b="1" dirty="0"/>
              <a:t>Zoning Considerations</a:t>
            </a:r>
          </a:p>
          <a:p>
            <a:r>
              <a:rPr lang="en-US" sz="1600" dirty="0"/>
              <a:t>Multi-family Development Overlay: 4.3 units/acre, with minimum 40 acres</a:t>
            </a:r>
          </a:p>
          <a:p>
            <a:r>
              <a:rPr lang="en-US" sz="1600" dirty="0"/>
              <a:t>R-1:  3 units/acre, no multi-family</a:t>
            </a:r>
          </a:p>
          <a:p>
            <a:r>
              <a:rPr lang="en-US" sz="1600" dirty="0"/>
              <a:t>LCBD:  4.3 units/acre, multi-family</a:t>
            </a:r>
          </a:p>
          <a:p>
            <a:pPr marL="0" indent="0">
              <a:buNone/>
            </a:pPr>
            <a:endParaRPr lang="en-US" sz="1600" dirty="0"/>
          </a:p>
          <a:p>
            <a:pPr marL="0" indent="0">
              <a:buNone/>
            </a:pPr>
            <a:r>
              <a:rPr lang="en-US" sz="1600" b="1" dirty="0"/>
              <a:t>Chapter 40B</a:t>
            </a:r>
          </a:p>
          <a:p>
            <a:r>
              <a:rPr lang="en-US" sz="1600" dirty="0"/>
              <a:t>State threshold 10% subsidized housing</a:t>
            </a:r>
          </a:p>
          <a:p>
            <a:r>
              <a:rPr lang="en-US" sz="1600" dirty="0"/>
              <a:t>Town at 1.7% subsidized housing (87 affordable units)</a:t>
            </a:r>
          </a:p>
          <a:p>
            <a:r>
              <a:rPr lang="en-US" sz="1600" dirty="0"/>
              <a:t>Allows multifamily housing with 25% of units at 80% AMI ($67,300 for family of four)</a:t>
            </a:r>
          </a:p>
          <a:p>
            <a:endParaRPr lang="en-US" dirty="0"/>
          </a:p>
          <a:p>
            <a:pPr marL="0" indent="0">
              <a:buNone/>
            </a:pPr>
            <a:endParaRPr lang="en-US" dirty="0"/>
          </a:p>
          <a:p>
            <a:endParaRPr lang="en-US" dirty="0"/>
          </a:p>
          <a:p>
            <a:pPr lvl="1"/>
            <a:endParaRPr lang="en-US" dirty="0"/>
          </a:p>
          <a:p>
            <a:pPr lvl="1"/>
            <a:endParaRPr lang="en-US" dirty="0"/>
          </a:p>
          <a:p>
            <a:pPr lvl="1"/>
            <a:endParaRPr lang="en-US" dirty="0"/>
          </a:p>
        </p:txBody>
      </p:sp>
      <p:sp>
        <p:nvSpPr>
          <p:cNvPr id="5" name="Text Placeholder 4">
            <a:extLst>
              <a:ext uri="{FF2B5EF4-FFF2-40B4-BE49-F238E27FC236}">
                <a16:creationId xmlns:a16="http://schemas.microsoft.com/office/drawing/2014/main" id="{3AED579A-6903-4105-A602-7CBBA1B835FE}"/>
              </a:ext>
            </a:extLst>
          </p:cNvPr>
          <p:cNvSpPr>
            <a:spLocks noGrp="1"/>
          </p:cNvSpPr>
          <p:nvPr>
            <p:ph type="body" sz="quarter" idx="12"/>
          </p:nvPr>
        </p:nvSpPr>
        <p:spPr/>
        <p:txBody>
          <a:bodyPr/>
          <a:lstStyle/>
          <a:p>
            <a:r>
              <a:rPr lang="en-US" dirty="0"/>
              <a:t>Town of Seekonk Zoning Ordinance; Chapter 40B, MA Housing Choice Bill</a:t>
            </a:r>
          </a:p>
        </p:txBody>
      </p:sp>
      <p:sp>
        <p:nvSpPr>
          <p:cNvPr id="3" name="TextBox 2">
            <a:extLst>
              <a:ext uri="{FF2B5EF4-FFF2-40B4-BE49-F238E27FC236}">
                <a16:creationId xmlns:a16="http://schemas.microsoft.com/office/drawing/2014/main" id="{AD7F0EBA-2700-4999-8B67-E4B51FD9383A}"/>
              </a:ext>
            </a:extLst>
          </p:cNvPr>
          <p:cNvSpPr txBox="1"/>
          <p:nvPr/>
        </p:nvSpPr>
        <p:spPr>
          <a:xfrm>
            <a:off x="5133780" y="4589383"/>
            <a:ext cx="3796860" cy="1354217"/>
          </a:xfrm>
          <a:prstGeom prst="rect">
            <a:avLst/>
          </a:prstGeom>
          <a:solidFill>
            <a:schemeClr val="accent2">
              <a:lumMod val="20000"/>
              <a:lumOff val="80000"/>
            </a:schemeClr>
          </a:solidFill>
          <a:ln>
            <a:solidFill>
              <a:schemeClr val="tx1">
                <a:lumMod val="50000"/>
                <a:lumOff val="50000"/>
              </a:schemeClr>
            </a:solidFill>
          </a:ln>
        </p:spPr>
        <p:txBody>
          <a:bodyPr wrap="square" rtlCol="0">
            <a:spAutoFit/>
          </a:bodyPr>
          <a:lstStyle/>
          <a:p>
            <a:pPr marL="0" indent="0">
              <a:buNone/>
            </a:pPr>
            <a:r>
              <a:rPr lang="en-US" sz="1200" b="1" dirty="0">
                <a:latin typeface="+mn-lt"/>
              </a:rPr>
              <a:t>Reference:  MA Housing Choice Bill </a:t>
            </a:r>
          </a:p>
          <a:p>
            <a:pPr marL="231775" indent="-231775">
              <a:spcBef>
                <a:spcPts val="300"/>
              </a:spcBef>
              <a:buFont typeface="Arial" panose="020B0604020202020204" pitchFamily="34" charset="0"/>
              <a:buChar char="•"/>
            </a:pPr>
            <a:r>
              <a:rPr lang="en-US" sz="1200" dirty="0">
                <a:latin typeface="+mn-lt"/>
              </a:rPr>
              <a:t>MBTA Adjacent Community </a:t>
            </a:r>
          </a:p>
          <a:p>
            <a:pPr marL="231775" indent="-231775">
              <a:spcBef>
                <a:spcPts val="300"/>
              </a:spcBef>
              <a:buFont typeface="Arial" panose="020B0604020202020204" pitchFamily="34" charset="0"/>
              <a:buChar char="•"/>
            </a:pPr>
            <a:r>
              <a:rPr lang="en-US" sz="1200" dirty="0">
                <a:latin typeface="+mn-lt"/>
              </a:rPr>
              <a:t>Establishes density at </a:t>
            </a:r>
            <a:r>
              <a:rPr lang="en-US" sz="1200" b="1" dirty="0">
                <a:solidFill>
                  <a:schemeClr val="accent2">
                    <a:lumMod val="75000"/>
                  </a:schemeClr>
                </a:solidFill>
                <a:latin typeface="+mn-lt"/>
              </a:rPr>
              <a:t>15 units/acre</a:t>
            </a:r>
          </a:p>
          <a:p>
            <a:pPr marL="231775" indent="-231775" algn="l">
              <a:spcBef>
                <a:spcPts val="300"/>
              </a:spcBef>
              <a:buFont typeface="Arial" panose="020B0604020202020204" pitchFamily="34" charset="0"/>
              <a:buChar char="•"/>
            </a:pPr>
            <a:r>
              <a:rPr lang="en-US" sz="1200" dirty="0">
                <a:latin typeface="+mn-lt"/>
              </a:rPr>
              <a:t>Multifamily by right within a contiguous land area of 50 acres </a:t>
            </a:r>
          </a:p>
          <a:p>
            <a:pPr marL="231775" indent="-231775" algn="l">
              <a:spcBef>
                <a:spcPts val="300"/>
              </a:spcBef>
              <a:buFont typeface="Arial" panose="020B0604020202020204" pitchFamily="34" charset="0"/>
              <a:buChar char="•"/>
            </a:pPr>
            <a:r>
              <a:rPr lang="en-US" sz="1200" dirty="0">
                <a:latin typeface="+mn-lt"/>
              </a:rPr>
              <a:t>Affects eligibility for State funding </a:t>
            </a:r>
            <a:endParaRPr lang="en-US" sz="1600" dirty="0">
              <a:latin typeface="+mn-lt"/>
            </a:endParaRPr>
          </a:p>
        </p:txBody>
      </p:sp>
      <p:grpSp>
        <p:nvGrpSpPr>
          <p:cNvPr id="7" name="Group 6">
            <a:extLst>
              <a:ext uri="{FF2B5EF4-FFF2-40B4-BE49-F238E27FC236}">
                <a16:creationId xmlns:a16="http://schemas.microsoft.com/office/drawing/2014/main" id="{6E7A29D4-BF1E-42DD-938D-712DCC83A26D}"/>
              </a:ext>
            </a:extLst>
          </p:cNvPr>
          <p:cNvGrpSpPr/>
          <p:nvPr/>
        </p:nvGrpSpPr>
        <p:grpSpPr>
          <a:xfrm>
            <a:off x="5105401" y="685800"/>
            <a:ext cx="3945568" cy="3428999"/>
            <a:chOff x="5473643" y="685801"/>
            <a:chExt cx="3577325" cy="3124200"/>
          </a:xfrm>
        </p:grpSpPr>
        <p:grpSp>
          <p:nvGrpSpPr>
            <p:cNvPr id="9" name="Group 8">
              <a:extLst>
                <a:ext uri="{FF2B5EF4-FFF2-40B4-BE49-F238E27FC236}">
                  <a16:creationId xmlns:a16="http://schemas.microsoft.com/office/drawing/2014/main" id="{DD35F513-13D2-409E-99C9-9011C6EBE8D2}"/>
                </a:ext>
              </a:extLst>
            </p:cNvPr>
            <p:cNvGrpSpPr/>
            <p:nvPr/>
          </p:nvGrpSpPr>
          <p:grpSpPr>
            <a:xfrm>
              <a:off x="5473643" y="685801"/>
              <a:ext cx="3452267" cy="3124200"/>
              <a:chOff x="1295401" y="1764699"/>
              <a:chExt cx="4242772" cy="3839585"/>
            </a:xfrm>
          </p:grpSpPr>
          <p:pic>
            <p:nvPicPr>
              <p:cNvPr id="10" name="Picture 9">
                <a:extLst>
                  <a:ext uri="{FF2B5EF4-FFF2-40B4-BE49-F238E27FC236}">
                    <a16:creationId xmlns:a16="http://schemas.microsoft.com/office/drawing/2014/main" id="{2F99CF7D-88B1-4D55-9744-3AEAC6C0C2D5}"/>
                  </a:ext>
                </a:extLst>
              </p:cNvPr>
              <p:cNvPicPr>
                <a:picLocks noChangeAspect="1"/>
              </p:cNvPicPr>
              <p:nvPr/>
            </p:nvPicPr>
            <p:blipFill rotWithShape="1">
              <a:blip r:embed="rId3"/>
              <a:srcRect l="10781" t="18859" r="38435" b="9297"/>
              <a:stretch/>
            </p:blipFill>
            <p:spPr>
              <a:xfrm>
                <a:off x="1295401" y="1764699"/>
                <a:ext cx="4242772" cy="3839585"/>
              </a:xfrm>
              <a:prstGeom prst="rect">
                <a:avLst/>
              </a:prstGeom>
            </p:spPr>
          </p:pic>
          <p:grpSp>
            <p:nvGrpSpPr>
              <p:cNvPr id="12" name="Group 11">
                <a:extLst>
                  <a:ext uri="{FF2B5EF4-FFF2-40B4-BE49-F238E27FC236}">
                    <a16:creationId xmlns:a16="http://schemas.microsoft.com/office/drawing/2014/main" id="{C42F2926-969A-4481-B993-159E9C07C927}"/>
                  </a:ext>
                </a:extLst>
              </p:cNvPr>
              <p:cNvGrpSpPr>
                <a:grpSpLocks noChangeAspect="1"/>
              </p:cNvGrpSpPr>
              <p:nvPr/>
            </p:nvGrpSpPr>
            <p:grpSpPr>
              <a:xfrm>
                <a:off x="2438400" y="3581400"/>
                <a:ext cx="1215466" cy="816627"/>
                <a:chOff x="2838509" y="2387600"/>
                <a:chExt cx="3435178" cy="2307969"/>
              </a:xfrm>
              <a:noFill/>
            </p:grpSpPr>
            <p:sp>
              <p:nvSpPr>
                <p:cNvPr id="13" name="Freeform: Shape 12">
                  <a:extLst>
                    <a:ext uri="{FF2B5EF4-FFF2-40B4-BE49-F238E27FC236}">
                      <a16:creationId xmlns:a16="http://schemas.microsoft.com/office/drawing/2014/main" id="{4996B031-B379-451A-8419-585B1946649A}"/>
                    </a:ext>
                  </a:extLst>
                </p:cNvPr>
                <p:cNvSpPr/>
                <p:nvPr/>
              </p:nvSpPr>
              <p:spPr>
                <a:xfrm>
                  <a:off x="2838509" y="2862879"/>
                  <a:ext cx="3435178" cy="1832690"/>
                </a:xfrm>
                <a:custGeom>
                  <a:avLst/>
                  <a:gdLst>
                    <a:gd name="connsiteX0" fmla="*/ 1396313 w 3435178"/>
                    <a:gd name="connsiteY0" fmla="*/ 0 h 1865871"/>
                    <a:gd name="connsiteX1" fmla="*/ 1767016 w 3435178"/>
                    <a:gd name="connsiteY1" fmla="*/ 345989 h 1865871"/>
                    <a:gd name="connsiteX2" fmla="*/ 1742302 w 3435178"/>
                    <a:gd name="connsiteY2" fmla="*/ 457200 h 1865871"/>
                    <a:gd name="connsiteX3" fmla="*/ 1668162 w 3435178"/>
                    <a:gd name="connsiteY3" fmla="*/ 593125 h 1865871"/>
                    <a:gd name="connsiteX4" fmla="*/ 1692875 w 3435178"/>
                    <a:gd name="connsiteY4" fmla="*/ 729049 h 1865871"/>
                    <a:gd name="connsiteX5" fmla="*/ 1816443 w 3435178"/>
                    <a:gd name="connsiteY5" fmla="*/ 790833 h 1865871"/>
                    <a:gd name="connsiteX6" fmla="*/ 2335427 w 3435178"/>
                    <a:gd name="connsiteY6" fmla="*/ 716692 h 1865871"/>
                    <a:gd name="connsiteX7" fmla="*/ 2607275 w 3435178"/>
                    <a:gd name="connsiteY7" fmla="*/ 691979 h 1865871"/>
                    <a:gd name="connsiteX8" fmla="*/ 2829697 w 3435178"/>
                    <a:gd name="connsiteY8" fmla="*/ 741406 h 1865871"/>
                    <a:gd name="connsiteX9" fmla="*/ 3002691 w 3435178"/>
                    <a:gd name="connsiteY9" fmla="*/ 914400 h 1865871"/>
                    <a:gd name="connsiteX10" fmla="*/ 3126259 w 3435178"/>
                    <a:gd name="connsiteY10" fmla="*/ 852617 h 1865871"/>
                    <a:gd name="connsiteX11" fmla="*/ 3435178 w 3435178"/>
                    <a:gd name="connsiteY11" fmla="*/ 852617 h 1865871"/>
                    <a:gd name="connsiteX12" fmla="*/ 3076832 w 3435178"/>
                    <a:gd name="connsiteY12" fmla="*/ 1297460 h 1865871"/>
                    <a:gd name="connsiteX13" fmla="*/ 2458994 w 3435178"/>
                    <a:gd name="connsiteY13" fmla="*/ 1680519 h 1865871"/>
                    <a:gd name="connsiteX14" fmla="*/ 2298356 w 3435178"/>
                    <a:gd name="connsiteY14" fmla="*/ 1865871 h 1865871"/>
                    <a:gd name="connsiteX15" fmla="*/ 2063578 w 3435178"/>
                    <a:gd name="connsiteY15" fmla="*/ 1680519 h 1865871"/>
                    <a:gd name="connsiteX16" fmla="*/ 1717589 w 3435178"/>
                    <a:gd name="connsiteY16" fmla="*/ 1643449 h 1865871"/>
                    <a:gd name="connsiteX17" fmla="*/ 1519881 w 3435178"/>
                    <a:gd name="connsiteY17" fmla="*/ 1804087 h 1865871"/>
                    <a:gd name="connsiteX18" fmla="*/ 395416 w 3435178"/>
                    <a:gd name="connsiteY18" fmla="*/ 1458098 h 1865871"/>
                    <a:gd name="connsiteX19" fmla="*/ 333632 w 3435178"/>
                    <a:gd name="connsiteY19" fmla="*/ 1322173 h 1865871"/>
                    <a:gd name="connsiteX20" fmla="*/ 333632 w 3435178"/>
                    <a:gd name="connsiteY20" fmla="*/ 1322173 h 1865871"/>
                    <a:gd name="connsiteX21" fmla="*/ 24713 w 3435178"/>
                    <a:gd name="connsiteY21" fmla="*/ 864973 h 1865871"/>
                    <a:gd name="connsiteX22" fmla="*/ 0 w 3435178"/>
                    <a:gd name="connsiteY22" fmla="*/ 580768 h 1865871"/>
                    <a:gd name="connsiteX23" fmla="*/ 259491 w 3435178"/>
                    <a:gd name="connsiteY23" fmla="*/ 704335 h 1865871"/>
                    <a:gd name="connsiteX24" fmla="*/ 494270 w 3435178"/>
                    <a:gd name="connsiteY24" fmla="*/ 667265 h 1865871"/>
                    <a:gd name="connsiteX25" fmla="*/ 642551 w 3435178"/>
                    <a:gd name="connsiteY25" fmla="*/ 345989 h 1865871"/>
                    <a:gd name="connsiteX26" fmla="*/ 729048 w 3435178"/>
                    <a:gd name="connsiteY26" fmla="*/ 197708 h 1865871"/>
                    <a:gd name="connsiteX27" fmla="*/ 790832 w 3435178"/>
                    <a:gd name="connsiteY27" fmla="*/ 160638 h 1865871"/>
                    <a:gd name="connsiteX28" fmla="*/ 1000897 w 3435178"/>
                    <a:gd name="connsiteY28" fmla="*/ 135925 h 1865871"/>
                    <a:gd name="connsiteX29" fmla="*/ 1235675 w 3435178"/>
                    <a:gd name="connsiteY29" fmla="*/ 86498 h 1865871"/>
                    <a:gd name="connsiteX30" fmla="*/ 1346886 w 3435178"/>
                    <a:gd name="connsiteY30" fmla="*/ 24714 h 1865871"/>
                    <a:gd name="connsiteX31" fmla="*/ 1408670 w 3435178"/>
                    <a:gd name="connsiteY31" fmla="*/ 49427 h 1865871"/>
                    <a:gd name="connsiteX32" fmla="*/ 1371600 w 3435178"/>
                    <a:gd name="connsiteY32" fmla="*/ 49427 h 1865871"/>
                    <a:gd name="connsiteX33" fmla="*/ 1396313 w 3435178"/>
                    <a:gd name="connsiteY33" fmla="*/ 0 h 1865871"/>
                    <a:gd name="connsiteX0" fmla="*/ 1371600 w 3435178"/>
                    <a:gd name="connsiteY0" fmla="*/ 247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494270 w 3435178"/>
                    <a:gd name="connsiteY24" fmla="*/ 642551 h 1841157"/>
                    <a:gd name="connsiteX25" fmla="*/ 642551 w 3435178"/>
                    <a:gd name="connsiteY25" fmla="*/ 321275 h 1841157"/>
                    <a:gd name="connsiteX26" fmla="*/ 729048 w 3435178"/>
                    <a:gd name="connsiteY26" fmla="*/ 172994 h 1841157"/>
                    <a:gd name="connsiteX27" fmla="*/ 790832 w 3435178"/>
                    <a:gd name="connsiteY27" fmla="*/ 135924 h 1841157"/>
                    <a:gd name="connsiteX28" fmla="*/ 1000897 w 3435178"/>
                    <a:gd name="connsiteY28" fmla="*/ 111211 h 1841157"/>
                    <a:gd name="connsiteX29" fmla="*/ 1235675 w 3435178"/>
                    <a:gd name="connsiteY29" fmla="*/ 61784 h 1841157"/>
                    <a:gd name="connsiteX30" fmla="*/ 1346886 w 3435178"/>
                    <a:gd name="connsiteY30" fmla="*/ 0 h 1841157"/>
                    <a:gd name="connsiteX31" fmla="*/ 1408670 w 3435178"/>
                    <a:gd name="connsiteY31" fmla="*/ 24713 h 1841157"/>
                    <a:gd name="connsiteX32" fmla="*/ 1371600 w 3435178"/>
                    <a:gd name="connsiteY32" fmla="*/ 24713 h 1841157"/>
                    <a:gd name="connsiteX0" fmla="*/ 1371600 w 3435178"/>
                    <a:gd name="connsiteY0" fmla="*/ 247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494270 w 3435178"/>
                    <a:gd name="connsiteY24" fmla="*/ 642551 h 1841157"/>
                    <a:gd name="connsiteX25" fmla="*/ 642551 w 3435178"/>
                    <a:gd name="connsiteY25" fmla="*/ 321275 h 1841157"/>
                    <a:gd name="connsiteX26" fmla="*/ 729048 w 3435178"/>
                    <a:gd name="connsiteY26" fmla="*/ 172994 h 1841157"/>
                    <a:gd name="connsiteX27" fmla="*/ 790832 w 3435178"/>
                    <a:gd name="connsiteY27" fmla="*/ 135924 h 1841157"/>
                    <a:gd name="connsiteX28" fmla="*/ 1000897 w 3435178"/>
                    <a:gd name="connsiteY28" fmla="*/ 111211 h 1841157"/>
                    <a:gd name="connsiteX29" fmla="*/ 1235675 w 3435178"/>
                    <a:gd name="connsiteY29" fmla="*/ 61784 h 1841157"/>
                    <a:gd name="connsiteX30" fmla="*/ 1346886 w 3435178"/>
                    <a:gd name="connsiteY30" fmla="*/ 0 h 1841157"/>
                    <a:gd name="connsiteX31" fmla="*/ 1371600 w 3435178"/>
                    <a:gd name="connsiteY31" fmla="*/ 24713 h 1841157"/>
                    <a:gd name="connsiteX0" fmla="*/ 1456267 w 3435178"/>
                    <a:gd name="connsiteY0" fmla="*/ 501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494270 w 3435178"/>
                    <a:gd name="connsiteY24" fmla="*/ 642551 h 1841157"/>
                    <a:gd name="connsiteX25" fmla="*/ 642551 w 3435178"/>
                    <a:gd name="connsiteY25" fmla="*/ 321275 h 1841157"/>
                    <a:gd name="connsiteX26" fmla="*/ 729048 w 3435178"/>
                    <a:gd name="connsiteY26" fmla="*/ 172994 h 1841157"/>
                    <a:gd name="connsiteX27" fmla="*/ 790832 w 3435178"/>
                    <a:gd name="connsiteY27" fmla="*/ 135924 h 1841157"/>
                    <a:gd name="connsiteX28" fmla="*/ 1000897 w 3435178"/>
                    <a:gd name="connsiteY28" fmla="*/ 111211 h 1841157"/>
                    <a:gd name="connsiteX29" fmla="*/ 1235675 w 3435178"/>
                    <a:gd name="connsiteY29" fmla="*/ 61784 h 1841157"/>
                    <a:gd name="connsiteX30" fmla="*/ 1346886 w 3435178"/>
                    <a:gd name="connsiteY30" fmla="*/ 0 h 1841157"/>
                    <a:gd name="connsiteX31" fmla="*/ 1456267 w 3435178"/>
                    <a:gd name="connsiteY31" fmla="*/ 50113 h 1841157"/>
                    <a:gd name="connsiteX0" fmla="*/ 1456267 w 3435178"/>
                    <a:gd name="connsiteY0" fmla="*/ 501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494270 w 3435178"/>
                    <a:gd name="connsiteY24" fmla="*/ 642551 h 1841157"/>
                    <a:gd name="connsiteX25" fmla="*/ 634084 w 3435178"/>
                    <a:gd name="connsiteY25" fmla="*/ 287408 h 1841157"/>
                    <a:gd name="connsiteX26" fmla="*/ 729048 w 3435178"/>
                    <a:gd name="connsiteY26" fmla="*/ 172994 h 1841157"/>
                    <a:gd name="connsiteX27" fmla="*/ 790832 w 3435178"/>
                    <a:gd name="connsiteY27" fmla="*/ 135924 h 1841157"/>
                    <a:gd name="connsiteX28" fmla="*/ 1000897 w 3435178"/>
                    <a:gd name="connsiteY28" fmla="*/ 111211 h 1841157"/>
                    <a:gd name="connsiteX29" fmla="*/ 1235675 w 3435178"/>
                    <a:gd name="connsiteY29" fmla="*/ 61784 h 1841157"/>
                    <a:gd name="connsiteX30" fmla="*/ 1346886 w 3435178"/>
                    <a:gd name="connsiteY30" fmla="*/ 0 h 1841157"/>
                    <a:gd name="connsiteX31" fmla="*/ 1456267 w 3435178"/>
                    <a:gd name="connsiteY31" fmla="*/ 50113 h 1841157"/>
                    <a:gd name="connsiteX0" fmla="*/ 1456267 w 3435178"/>
                    <a:gd name="connsiteY0" fmla="*/ 501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468870 w 3435178"/>
                    <a:gd name="connsiteY24" fmla="*/ 604451 h 1841157"/>
                    <a:gd name="connsiteX25" fmla="*/ 634084 w 3435178"/>
                    <a:gd name="connsiteY25" fmla="*/ 287408 h 1841157"/>
                    <a:gd name="connsiteX26" fmla="*/ 729048 w 3435178"/>
                    <a:gd name="connsiteY26" fmla="*/ 172994 h 1841157"/>
                    <a:gd name="connsiteX27" fmla="*/ 790832 w 3435178"/>
                    <a:gd name="connsiteY27" fmla="*/ 135924 h 1841157"/>
                    <a:gd name="connsiteX28" fmla="*/ 1000897 w 3435178"/>
                    <a:gd name="connsiteY28" fmla="*/ 111211 h 1841157"/>
                    <a:gd name="connsiteX29" fmla="*/ 1235675 w 3435178"/>
                    <a:gd name="connsiteY29" fmla="*/ 61784 h 1841157"/>
                    <a:gd name="connsiteX30" fmla="*/ 1346886 w 3435178"/>
                    <a:gd name="connsiteY30" fmla="*/ 0 h 1841157"/>
                    <a:gd name="connsiteX31" fmla="*/ 1456267 w 3435178"/>
                    <a:gd name="connsiteY31" fmla="*/ 50113 h 1841157"/>
                    <a:gd name="connsiteX0" fmla="*/ 1456267 w 3435178"/>
                    <a:gd name="connsiteY0" fmla="*/ 501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353426 w 3435178"/>
                    <a:gd name="connsiteY24" fmla="*/ 642322 h 1841157"/>
                    <a:gd name="connsiteX25" fmla="*/ 468870 w 3435178"/>
                    <a:gd name="connsiteY25" fmla="*/ 604451 h 1841157"/>
                    <a:gd name="connsiteX26" fmla="*/ 634084 w 3435178"/>
                    <a:gd name="connsiteY26" fmla="*/ 287408 h 1841157"/>
                    <a:gd name="connsiteX27" fmla="*/ 729048 w 3435178"/>
                    <a:gd name="connsiteY27" fmla="*/ 172994 h 1841157"/>
                    <a:gd name="connsiteX28" fmla="*/ 790832 w 3435178"/>
                    <a:gd name="connsiteY28" fmla="*/ 135924 h 1841157"/>
                    <a:gd name="connsiteX29" fmla="*/ 1000897 w 3435178"/>
                    <a:gd name="connsiteY29" fmla="*/ 111211 h 1841157"/>
                    <a:gd name="connsiteX30" fmla="*/ 1235675 w 3435178"/>
                    <a:gd name="connsiteY30" fmla="*/ 61784 h 1841157"/>
                    <a:gd name="connsiteX31" fmla="*/ 1346886 w 3435178"/>
                    <a:gd name="connsiteY31" fmla="*/ 0 h 1841157"/>
                    <a:gd name="connsiteX32" fmla="*/ 1456267 w 3435178"/>
                    <a:gd name="connsiteY32" fmla="*/ 50113 h 1841157"/>
                    <a:gd name="connsiteX0" fmla="*/ 1456267 w 3435178"/>
                    <a:gd name="connsiteY0" fmla="*/ 50113 h 1841157"/>
                    <a:gd name="connsiteX1" fmla="*/ 1767016 w 3435178"/>
                    <a:gd name="connsiteY1" fmla="*/ 321275 h 1841157"/>
                    <a:gd name="connsiteX2" fmla="*/ 1742302 w 3435178"/>
                    <a:gd name="connsiteY2" fmla="*/ 432486 h 1841157"/>
                    <a:gd name="connsiteX3" fmla="*/ 1668162 w 3435178"/>
                    <a:gd name="connsiteY3" fmla="*/ 568411 h 1841157"/>
                    <a:gd name="connsiteX4" fmla="*/ 1692875 w 3435178"/>
                    <a:gd name="connsiteY4" fmla="*/ 704335 h 1841157"/>
                    <a:gd name="connsiteX5" fmla="*/ 1816443 w 3435178"/>
                    <a:gd name="connsiteY5" fmla="*/ 766119 h 1841157"/>
                    <a:gd name="connsiteX6" fmla="*/ 2335427 w 3435178"/>
                    <a:gd name="connsiteY6" fmla="*/ 691978 h 1841157"/>
                    <a:gd name="connsiteX7" fmla="*/ 2607275 w 3435178"/>
                    <a:gd name="connsiteY7" fmla="*/ 667265 h 1841157"/>
                    <a:gd name="connsiteX8" fmla="*/ 2829697 w 3435178"/>
                    <a:gd name="connsiteY8" fmla="*/ 716692 h 1841157"/>
                    <a:gd name="connsiteX9" fmla="*/ 3002691 w 3435178"/>
                    <a:gd name="connsiteY9" fmla="*/ 889686 h 1841157"/>
                    <a:gd name="connsiteX10" fmla="*/ 3126259 w 3435178"/>
                    <a:gd name="connsiteY10" fmla="*/ 827903 h 1841157"/>
                    <a:gd name="connsiteX11" fmla="*/ 3435178 w 3435178"/>
                    <a:gd name="connsiteY11" fmla="*/ 827903 h 1841157"/>
                    <a:gd name="connsiteX12" fmla="*/ 3076832 w 3435178"/>
                    <a:gd name="connsiteY12" fmla="*/ 1272746 h 1841157"/>
                    <a:gd name="connsiteX13" fmla="*/ 2458994 w 3435178"/>
                    <a:gd name="connsiteY13" fmla="*/ 1655805 h 1841157"/>
                    <a:gd name="connsiteX14" fmla="*/ 2298356 w 3435178"/>
                    <a:gd name="connsiteY14" fmla="*/ 1841157 h 1841157"/>
                    <a:gd name="connsiteX15" fmla="*/ 2063578 w 3435178"/>
                    <a:gd name="connsiteY15" fmla="*/ 1655805 h 1841157"/>
                    <a:gd name="connsiteX16" fmla="*/ 1717589 w 3435178"/>
                    <a:gd name="connsiteY16" fmla="*/ 1618735 h 1841157"/>
                    <a:gd name="connsiteX17" fmla="*/ 1519881 w 3435178"/>
                    <a:gd name="connsiteY17" fmla="*/ 1779373 h 1841157"/>
                    <a:gd name="connsiteX18" fmla="*/ 395416 w 3435178"/>
                    <a:gd name="connsiteY18" fmla="*/ 1433384 h 1841157"/>
                    <a:gd name="connsiteX19" fmla="*/ 333632 w 3435178"/>
                    <a:gd name="connsiteY19" fmla="*/ 1297459 h 1841157"/>
                    <a:gd name="connsiteX20" fmla="*/ 333632 w 3435178"/>
                    <a:gd name="connsiteY20" fmla="*/ 1297459 h 1841157"/>
                    <a:gd name="connsiteX21" fmla="*/ 24713 w 3435178"/>
                    <a:gd name="connsiteY21" fmla="*/ 840259 h 1841157"/>
                    <a:gd name="connsiteX22" fmla="*/ 0 w 3435178"/>
                    <a:gd name="connsiteY22" fmla="*/ 556054 h 1841157"/>
                    <a:gd name="connsiteX23" fmla="*/ 259491 w 3435178"/>
                    <a:gd name="connsiteY23" fmla="*/ 679621 h 1841157"/>
                    <a:gd name="connsiteX24" fmla="*/ 391526 w 3435178"/>
                    <a:gd name="connsiteY24" fmla="*/ 667722 h 1841157"/>
                    <a:gd name="connsiteX25" fmla="*/ 468870 w 3435178"/>
                    <a:gd name="connsiteY25" fmla="*/ 604451 h 1841157"/>
                    <a:gd name="connsiteX26" fmla="*/ 634084 w 3435178"/>
                    <a:gd name="connsiteY26" fmla="*/ 287408 h 1841157"/>
                    <a:gd name="connsiteX27" fmla="*/ 729048 w 3435178"/>
                    <a:gd name="connsiteY27" fmla="*/ 172994 h 1841157"/>
                    <a:gd name="connsiteX28" fmla="*/ 790832 w 3435178"/>
                    <a:gd name="connsiteY28" fmla="*/ 135924 h 1841157"/>
                    <a:gd name="connsiteX29" fmla="*/ 1000897 w 3435178"/>
                    <a:gd name="connsiteY29" fmla="*/ 111211 h 1841157"/>
                    <a:gd name="connsiteX30" fmla="*/ 1235675 w 3435178"/>
                    <a:gd name="connsiteY30" fmla="*/ 61784 h 1841157"/>
                    <a:gd name="connsiteX31" fmla="*/ 1346886 w 3435178"/>
                    <a:gd name="connsiteY31" fmla="*/ 0 h 1841157"/>
                    <a:gd name="connsiteX32" fmla="*/ 1456267 w 3435178"/>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33384 h 1841157"/>
                    <a:gd name="connsiteX19" fmla="*/ 312465 w 3414011"/>
                    <a:gd name="connsiteY19" fmla="*/ 1297459 h 1841157"/>
                    <a:gd name="connsiteX20" fmla="*/ 312465 w 3414011"/>
                    <a:gd name="connsiteY20" fmla="*/ 1297459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33384 h 1841157"/>
                    <a:gd name="connsiteX19" fmla="*/ 312465 w 3414011"/>
                    <a:gd name="connsiteY19" fmla="*/ 1297459 h 1841157"/>
                    <a:gd name="connsiteX20" fmla="*/ 312465 w 3414011"/>
                    <a:gd name="connsiteY20" fmla="*/ 1297459 h 1841157"/>
                    <a:gd name="connsiteX21" fmla="*/ 256059 w 3414011"/>
                    <a:gd name="connsiteY21" fmla="*/ 1213822 h 1841157"/>
                    <a:gd name="connsiteX22" fmla="*/ 3546 w 3414011"/>
                    <a:gd name="connsiteY22" fmla="*/ 840259 h 1841157"/>
                    <a:gd name="connsiteX23" fmla="*/ 0 w 3414011"/>
                    <a:gd name="connsiteY23" fmla="*/ 530654 h 1841157"/>
                    <a:gd name="connsiteX24" fmla="*/ 238324 w 3414011"/>
                    <a:gd name="connsiteY24" fmla="*/ 679621 h 1841157"/>
                    <a:gd name="connsiteX25" fmla="*/ 370359 w 3414011"/>
                    <a:gd name="connsiteY25" fmla="*/ 667722 h 1841157"/>
                    <a:gd name="connsiteX26" fmla="*/ 447703 w 3414011"/>
                    <a:gd name="connsiteY26" fmla="*/ 604451 h 1841157"/>
                    <a:gd name="connsiteX27" fmla="*/ 612917 w 3414011"/>
                    <a:gd name="connsiteY27" fmla="*/ 287408 h 1841157"/>
                    <a:gd name="connsiteX28" fmla="*/ 707881 w 3414011"/>
                    <a:gd name="connsiteY28" fmla="*/ 172994 h 1841157"/>
                    <a:gd name="connsiteX29" fmla="*/ 769665 w 3414011"/>
                    <a:gd name="connsiteY29" fmla="*/ 135924 h 1841157"/>
                    <a:gd name="connsiteX30" fmla="*/ 979730 w 3414011"/>
                    <a:gd name="connsiteY30" fmla="*/ 111211 h 1841157"/>
                    <a:gd name="connsiteX31" fmla="*/ 1214508 w 3414011"/>
                    <a:gd name="connsiteY31" fmla="*/ 61784 h 1841157"/>
                    <a:gd name="connsiteX32" fmla="*/ 1325719 w 3414011"/>
                    <a:gd name="connsiteY32" fmla="*/ 0 h 1841157"/>
                    <a:gd name="connsiteX33" fmla="*/ 1435100 w 3414011"/>
                    <a:gd name="connsiteY33"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33384 h 1841157"/>
                    <a:gd name="connsiteX19" fmla="*/ 312465 w 3414011"/>
                    <a:gd name="connsiteY19" fmla="*/ 1297459 h 1841157"/>
                    <a:gd name="connsiteX20" fmla="*/ 278598 w 3414011"/>
                    <a:gd name="connsiteY20" fmla="*/ 1348259 h 1841157"/>
                    <a:gd name="connsiteX21" fmla="*/ 256059 w 3414011"/>
                    <a:gd name="connsiteY21" fmla="*/ 1213822 h 1841157"/>
                    <a:gd name="connsiteX22" fmla="*/ 3546 w 3414011"/>
                    <a:gd name="connsiteY22" fmla="*/ 840259 h 1841157"/>
                    <a:gd name="connsiteX23" fmla="*/ 0 w 3414011"/>
                    <a:gd name="connsiteY23" fmla="*/ 530654 h 1841157"/>
                    <a:gd name="connsiteX24" fmla="*/ 238324 w 3414011"/>
                    <a:gd name="connsiteY24" fmla="*/ 679621 h 1841157"/>
                    <a:gd name="connsiteX25" fmla="*/ 370359 w 3414011"/>
                    <a:gd name="connsiteY25" fmla="*/ 667722 h 1841157"/>
                    <a:gd name="connsiteX26" fmla="*/ 447703 w 3414011"/>
                    <a:gd name="connsiteY26" fmla="*/ 604451 h 1841157"/>
                    <a:gd name="connsiteX27" fmla="*/ 612917 w 3414011"/>
                    <a:gd name="connsiteY27" fmla="*/ 287408 h 1841157"/>
                    <a:gd name="connsiteX28" fmla="*/ 707881 w 3414011"/>
                    <a:gd name="connsiteY28" fmla="*/ 172994 h 1841157"/>
                    <a:gd name="connsiteX29" fmla="*/ 769665 w 3414011"/>
                    <a:gd name="connsiteY29" fmla="*/ 135924 h 1841157"/>
                    <a:gd name="connsiteX30" fmla="*/ 979730 w 3414011"/>
                    <a:gd name="connsiteY30" fmla="*/ 111211 h 1841157"/>
                    <a:gd name="connsiteX31" fmla="*/ 1214508 w 3414011"/>
                    <a:gd name="connsiteY31" fmla="*/ 61784 h 1841157"/>
                    <a:gd name="connsiteX32" fmla="*/ 1325719 w 3414011"/>
                    <a:gd name="connsiteY32" fmla="*/ 0 h 1841157"/>
                    <a:gd name="connsiteX33" fmla="*/ 1435100 w 3414011"/>
                    <a:gd name="connsiteY33"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33384 h 1841157"/>
                    <a:gd name="connsiteX19" fmla="*/ 312465 w 3414011"/>
                    <a:gd name="connsiteY19" fmla="*/ 1297459 h 1841157"/>
                    <a:gd name="connsiteX20" fmla="*/ 278598 w 3414011"/>
                    <a:gd name="connsiteY20" fmla="*/ 1348259 h 1841157"/>
                    <a:gd name="connsiteX21" fmla="*/ 399992 w 3414011"/>
                    <a:gd name="connsiteY21" fmla="*/ 1302722 h 1841157"/>
                    <a:gd name="connsiteX22" fmla="*/ 3546 w 3414011"/>
                    <a:gd name="connsiteY22" fmla="*/ 840259 h 1841157"/>
                    <a:gd name="connsiteX23" fmla="*/ 0 w 3414011"/>
                    <a:gd name="connsiteY23" fmla="*/ 530654 h 1841157"/>
                    <a:gd name="connsiteX24" fmla="*/ 238324 w 3414011"/>
                    <a:gd name="connsiteY24" fmla="*/ 679621 h 1841157"/>
                    <a:gd name="connsiteX25" fmla="*/ 370359 w 3414011"/>
                    <a:gd name="connsiteY25" fmla="*/ 667722 h 1841157"/>
                    <a:gd name="connsiteX26" fmla="*/ 447703 w 3414011"/>
                    <a:gd name="connsiteY26" fmla="*/ 604451 h 1841157"/>
                    <a:gd name="connsiteX27" fmla="*/ 612917 w 3414011"/>
                    <a:gd name="connsiteY27" fmla="*/ 287408 h 1841157"/>
                    <a:gd name="connsiteX28" fmla="*/ 707881 w 3414011"/>
                    <a:gd name="connsiteY28" fmla="*/ 172994 h 1841157"/>
                    <a:gd name="connsiteX29" fmla="*/ 769665 w 3414011"/>
                    <a:gd name="connsiteY29" fmla="*/ 135924 h 1841157"/>
                    <a:gd name="connsiteX30" fmla="*/ 979730 w 3414011"/>
                    <a:gd name="connsiteY30" fmla="*/ 111211 h 1841157"/>
                    <a:gd name="connsiteX31" fmla="*/ 1214508 w 3414011"/>
                    <a:gd name="connsiteY31" fmla="*/ 61784 h 1841157"/>
                    <a:gd name="connsiteX32" fmla="*/ 1325719 w 3414011"/>
                    <a:gd name="connsiteY32" fmla="*/ 0 h 1841157"/>
                    <a:gd name="connsiteX33" fmla="*/ 1435100 w 3414011"/>
                    <a:gd name="connsiteY33"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33384 h 1841157"/>
                    <a:gd name="connsiteX19" fmla="*/ 278598 w 3414011"/>
                    <a:gd name="connsiteY19" fmla="*/ 1348259 h 1841157"/>
                    <a:gd name="connsiteX20" fmla="*/ 3999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96884 h 1841157"/>
                    <a:gd name="connsiteX19" fmla="*/ 278598 w 3414011"/>
                    <a:gd name="connsiteY19" fmla="*/ 1348259 h 1841157"/>
                    <a:gd name="connsiteX20" fmla="*/ 3999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74249 w 3414011"/>
                    <a:gd name="connsiteY18" fmla="*/ 1496884 h 1841157"/>
                    <a:gd name="connsiteX19" fmla="*/ 295531 w 3414011"/>
                    <a:gd name="connsiteY19" fmla="*/ 1331326 h 1841157"/>
                    <a:gd name="connsiteX20" fmla="*/ 3999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86949 w 3414011"/>
                    <a:gd name="connsiteY18" fmla="*/ 1492650 h 1841157"/>
                    <a:gd name="connsiteX19" fmla="*/ 295531 w 3414011"/>
                    <a:gd name="connsiteY19" fmla="*/ 1331326 h 1841157"/>
                    <a:gd name="connsiteX20" fmla="*/ 3999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498714 w 3414011"/>
                    <a:gd name="connsiteY17" fmla="*/ 1779373 h 1841157"/>
                    <a:gd name="connsiteX18" fmla="*/ 386949 w 3414011"/>
                    <a:gd name="connsiteY18" fmla="*/ 14926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507181 w 3414011"/>
                    <a:gd name="connsiteY17" fmla="*/ 1796306 h 1841157"/>
                    <a:gd name="connsiteX18" fmla="*/ 386949 w 3414011"/>
                    <a:gd name="connsiteY18" fmla="*/ 14926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507181 w 3414011"/>
                    <a:gd name="connsiteY17" fmla="*/ 1796306 h 1841157"/>
                    <a:gd name="connsiteX18" fmla="*/ 403883 w 3414011"/>
                    <a:gd name="connsiteY18" fmla="*/ 1496883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507181 w 3414011"/>
                    <a:gd name="connsiteY17" fmla="*/ 1796306 h 1841157"/>
                    <a:gd name="connsiteX18" fmla="*/ 403883 w 3414011"/>
                    <a:gd name="connsiteY18" fmla="*/ 1496883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42411 w 3414011"/>
                    <a:gd name="connsiteY15" fmla="*/ 1655805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46995 w 3414011"/>
                    <a:gd name="connsiteY3" fmla="*/ 568411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33944 w 3414011"/>
                    <a:gd name="connsiteY15" fmla="*/ 1672738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17361 w 3414011"/>
                    <a:gd name="connsiteY3" fmla="*/ 526077 h 1841157"/>
                    <a:gd name="connsiteX4" fmla="*/ 1671708 w 3414011"/>
                    <a:gd name="connsiteY4" fmla="*/ 7043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33944 w 3414011"/>
                    <a:gd name="connsiteY15" fmla="*/ 1672738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35100 w 3414011"/>
                    <a:gd name="connsiteY0" fmla="*/ 50113 h 1841157"/>
                    <a:gd name="connsiteX1" fmla="*/ 1745849 w 3414011"/>
                    <a:gd name="connsiteY1" fmla="*/ 321275 h 1841157"/>
                    <a:gd name="connsiteX2" fmla="*/ 1721135 w 3414011"/>
                    <a:gd name="connsiteY2" fmla="*/ 432486 h 1841157"/>
                    <a:gd name="connsiteX3" fmla="*/ 1617361 w 3414011"/>
                    <a:gd name="connsiteY3" fmla="*/ 526077 h 1841157"/>
                    <a:gd name="connsiteX4" fmla="*/ 1654774 w 3414011"/>
                    <a:gd name="connsiteY4" fmla="*/ 7297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33944 w 3414011"/>
                    <a:gd name="connsiteY15" fmla="*/ 1672738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35100 w 3414011"/>
                    <a:gd name="connsiteY32" fmla="*/ 50113 h 1841157"/>
                    <a:gd name="connsiteX0" fmla="*/ 1447800 w 3414011"/>
                    <a:gd name="connsiteY0" fmla="*/ 16247 h 1841157"/>
                    <a:gd name="connsiteX1" fmla="*/ 1745849 w 3414011"/>
                    <a:gd name="connsiteY1" fmla="*/ 321275 h 1841157"/>
                    <a:gd name="connsiteX2" fmla="*/ 1721135 w 3414011"/>
                    <a:gd name="connsiteY2" fmla="*/ 432486 h 1841157"/>
                    <a:gd name="connsiteX3" fmla="*/ 1617361 w 3414011"/>
                    <a:gd name="connsiteY3" fmla="*/ 526077 h 1841157"/>
                    <a:gd name="connsiteX4" fmla="*/ 1654774 w 3414011"/>
                    <a:gd name="connsiteY4" fmla="*/ 7297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33944 w 3414011"/>
                    <a:gd name="connsiteY15" fmla="*/ 1672738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214508 w 3414011"/>
                    <a:gd name="connsiteY30" fmla="*/ 61784 h 1841157"/>
                    <a:gd name="connsiteX31" fmla="*/ 1325719 w 3414011"/>
                    <a:gd name="connsiteY31" fmla="*/ 0 h 1841157"/>
                    <a:gd name="connsiteX32" fmla="*/ 1447800 w 3414011"/>
                    <a:gd name="connsiteY32" fmla="*/ 16247 h 1841157"/>
                    <a:gd name="connsiteX0" fmla="*/ 1447800 w 3414011"/>
                    <a:gd name="connsiteY0" fmla="*/ 16247 h 1841157"/>
                    <a:gd name="connsiteX1" fmla="*/ 1745849 w 3414011"/>
                    <a:gd name="connsiteY1" fmla="*/ 321275 h 1841157"/>
                    <a:gd name="connsiteX2" fmla="*/ 1721135 w 3414011"/>
                    <a:gd name="connsiteY2" fmla="*/ 432486 h 1841157"/>
                    <a:gd name="connsiteX3" fmla="*/ 1617361 w 3414011"/>
                    <a:gd name="connsiteY3" fmla="*/ 526077 h 1841157"/>
                    <a:gd name="connsiteX4" fmla="*/ 1654774 w 3414011"/>
                    <a:gd name="connsiteY4" fmla="*/ 729735 h 1841157"/>
                    <a:gd name="connsiteX5" fmla="*/ 1795276 w 3414011"/>
                    <a:gd name="connsiteY5" fmla="*/ 766119 h 1841157"/>
                    <a:gd name="connsiteX6" fmla="*/ 2314260 w 3414011"/>
                    <a:gd name="connsiteY6" fmla="*/ 691978 h 1841157"/>
                    <a:gd name="connsiteX7" fmla="*/ 2586108 w 3414011"/>
                    <a:gd name="connsiteY7" fmla="*/ 667265 h 1841157"/>
                    <a:gd name="connsiteX8" fmla="*/ 2808530 w 3414011"/>
                    <a:gd name="connsiteY8" fmla="*/ 716692 h 1841157"/>
                    <a:gd name="connsiteX9" fmla="*/ 2981524 w 3414011"/>
                    <a:gd name="connsiteY9" fmla="*/ 889686 h 1841157"/>
                    <a:gd name="connsiteX10" fmla="*/ 3105092 w 3414011"/>
                    <a:gd name="connsiteY10" fmla="*/ 827903 h 1841157"/>
                    <a:gd name="connsiteX11" fmla="*/ 3414011 w 3414011"/>
                    <a:gd name="connsiteY11" fmla="*/ 827903 h 1841157"/>
                    <a:gd name="connsiteX12" fmla="*/ 3055665 w 3414011"/>
                    <a:gd name="connsiteY12" fmla="*/ 1272746 h 1841157"/>
                    <a:gd name="connsiteX13" fmla="*/ 2437827 w 3414011"/>
                    <a:gd name="connsiteY13" fmla="*/ 1655805 h 1841157"/>
                    <a:gd name="connsiteX14" fmla="*/ 2277189 w 3414011"/>
                    <a:gd name="connsiteY14" fmla="*/ 1841157 h 1841157"/>
                    <a:gd name="connsiteX15" fmla="*/ 2033944 w 3414011"/>
                    <a:gd name="connsiteY15" fmla="*/ 1672738 h 1841157"/>
                    <a:gd name="connsiteX16" fmla="*/ 1696422 w 3414011"/>
                    <a:gd name="connsiteY16" fmla="*/ 1618735 h 1841157"/>
                    <a:gd name="connsiteX17" fmla="*/ 1507181 w 3414011"/>
                    <a:gd name="connsiteY17" fmla="*/ 1796306 h 1841157"/>
                    <a:gd name="connsiteX18" fmla="*/ 399650 w 3414011"/>
                    <a:gd name="connsiteY18" fmla="*/ 1479950 h 1841157"/>
                    <a:gd name="connsiteX19" fmla="*/ 295531 w 3414011"/>
                    <a:gd name="connsiteY19" fmla="*/ 1331326 h 1841157"/>
                    <a:gd name="connsiteX20" fmla="*/ 387292 w 3414011"/>
                    <a:gd name="connsiteY20" fmla="*/ 1302722 h 1841157"/>
                    <a:gd name="connsiteX21" fmla="*/ 3546 w 3414011"/>
                    <a:gd name="connsiteY21" fmla="*/ 840259 h 1841157"/>
                    <a:gd name="connsiteX22" fmla="*/ 0 w 3414011"/>
                    <a:gd name="connsiteY22" fmla="*/ 530654 h 1841157"/>
                    <a:gd name="connsiteX23" fmla="*/ 238324 w 3414011"/>
                    <a:gd name="connsiteY23" fmla="*/ 679621 h 1841157"/>
                    <a:gd name="connsiteX24" fmla="*/ 370359 w 3414011"/>
                    <a:gd name="connsiteY24" fmla="*/ 667722 h 1841157"/>
                    <a:gd name="connsiteX25" fmla="*/ 447703 w 3414011"/>
                    <a:gd name="connsiteY25" fmla="*/ 604451 h 1841157"/>
                    <a:gd name="connsiteX26" fmla="*/ 612917 w 3414011"/>
                    <a:gd name="connsiteY26" fmla="*/ 287408 h 1841157"/>
                    <a:gd name="connsiteX27" fmla="*/ 707881 w 3414011"/>
                    <a:gd name="connsiteY27" fmla="*/ 172994 h 1841157"/>
                    <a:gd name="connsiteX28" fmla="*/ 769665 w 3414011"/>
                    <a:gd name="connsiteY28" fmla="*/ 135924 h 1841157"/>
                    <a:gd name="connsiteX29" fmla="*/ 979730 w 3414011"/>
                    <a:gd name="connsiteY29" fmla="*/ 111211 h 1841157"/>
                    <a:gd name="connsiteX30" fmla="*/ 1197575 w 3414011"/>
                    <a:gd name="connsiteY30" fmla="*/ 61784 h 1841157"/>
                    <a:gd name="connsiteX31" fmla="*/ 1325719 w 3414011"/>
                    <a:gd name="connsiteY31" fmla="*/ 0 h 1841157"/>
                    <a:gd name="connsiteX32" fmla="*/ 1447800 w 3414011"/>
                    <a:gd name="connsiteY32" fmla="*/ 16247 h 1841157"/>
                    <a:gd name="connsiteX0" fmla="*/ 1447800 w 3414011"/>
                    <a:gd name="connsiteY0" fmla="*/ 7780 h 1832690"/>
                    <a:gd name="connsiteX1" fmla="*/ 1745849 w 3414011"/>
                    <a:gd name="connsiteY1" fmla="*/ 312808 h 1832690"/>
                    <a:gd name="connsiteX2" fmla="*/ 1721135 w 3414011"/>
                    <a:gd name="connsiteY2" fmla="*/ 424019 h 1832690"/>
                    <a:gd name="connsiteX3" fmla="*/ 1617361 w 3414011"/>
                    <a:gd name="connsiteY3" fmla="*/ 517610 h 1832690"/>
                    <a:gd name="connsiteX4" fmla="*/ 1654774 w 3414011"/>
                    <a:gd name="connsiteY4" fmla="*/ 721268 h 1832690"/>
                    <a:gd name="connsiteX5" fmla="*/ 1795276 w 3414011"/>
                    <a:gd name="connsiteY5" fmla="*/ 757652 h 1832690"/>
                    <a:gd name="connsiteX6" fmla="*/ 2314260 w 3414011"/>
                    <a:gd name="connsiteY6" fmla="*/ 683511 h 1832690"/>
                    <a:gd name="connsiteX7" fmla="*/ 2586108 w 3414011"/>
                    <a:gd name="connsiteY7" fmla="*/ 658798 h 1832690"/>
                    <a:gd name="connsiteX8" fmla="*/ 2808530 w 3414011"/>
                    <a:gd name="connsiteY8" fmla="*/ 708225 h 1832690"/>
                    <a:gd name="connsiteX9" fmla="*/ 2981524 w 3414011"/>
                    <a:gd name="connsiteY9" fmla="*/ 881219 h 1832690"/>
                    <a:gd name="connsiteX10" fmla="*/ 3105092 w 3414011"/>
                    <a:gd name="connsiteY10" fmla="*/ 819436 h 1832690"/>
                    <a:gd name="connsiteX11" fmla="*/ 3414011 w 3414011"/>
                    <a:gd name="connsiteY11" fmla="*/ 819436 h 1832690"/>
                    <a:gd name="connsiteX12" fmla="*/ 3055665 w 3414011"/>
                    <a:gd name="connsiteY12" fmla="*/ 1264279 h 1832690"/>
                    <a:gd name="connsiteX13" fmla="*/ 2437827 w 3414011"/>
                    <a:gd name="connsiteY13" fmla="*/ 1647338 h 1832690"/>
                    <a:gd name="connsiteX14" fmla="*/ 2277189 w 3414011"/>
                    <a:gd name="connsiteY14" fmla="*/ 1832690 h 1832690"/>
                    <a:gd name="connsiteX15" fmla="*/ 2033944 w 3414011"/>
                    <a:gd name="connsiteY15" fmla="*/ 1664271 h 1832690"/>
                    <a:gd name="connsiteX16" fmla="*/ 1696422 w 3414011"/>
                    <a:gd name="connsiteY16" fmla="*/ 1610268 h 1832690"/>
                    <a:gd name="connsiteX17" fmla="*/ 1507181 w 3414011"/>
                    <a:gd name="connsiteY17" fmla="*/ 1787839 h 1832690"/>
                    <a:gd name="connsiteX18" fmla="*/ 399650 w 3414011"/>
                    <a:gd name="connsiteY18" fmla="*/ 1471483 h 1832690"/>
                    <a:gd name="connsiteX19" fmla="*/ 295531 w 3414011"/>
                    <a:gd name="connsiteY19" fmla="*/ 1322859 h 1832690"/>
                    <a:gd name="connsiteX20" fmla="*/ 387292 w 3414011"/>
                    <a:gd name="connsiteY20" fmla="*/ 1294255 h 1832690"/>
                    <a:gd name="connsiteX21" fmla="*/ 3546 w 3414011"/>
                    <a:gd name="connsiteY21" fmla="*/ 831792 h 1832690"/>
                    <a:gd name="connsiteX22" fmla="*/ 0 w 3414011"/>
                    <a:gd name="connsiteY22" fmla="*/ 522187 h 1832690"/>
                    <a:gd name="connsiteX23" fmla="*/ 238324 w 3414011"/>
                    <a:gd name="connsiteY23" fmla="*/ 671154 h 1832690"/>
                    <a:gd name="connsiteX24" fmla="*/ 370359 w 3414011"/>
                    <a:gd name="connsiteY24" fmla="*/ 659255 h 1832690"/>
                    <a:gd name="connsiteX25" fmla="*/ 447703 w 3414011"/>
                    <a:gd name="connsiteY25" fmla="*/ 595984 h 1832690"/>
                    <a:gd name="connsiteX26" fmla="*/ 612917 w 3414011"/>
                    <a:gd name="connsiteY26" fmla="*/ 278941 h 1832690"/>
                    <a:gd name="connsiteX27" fmla="*/ 707881 w 3414011"/>
                    <a:gd name="connsiteY27" fmla="*/ 164527 h 1832690"/>
                    <a:gd name="connsiteX28" fmla="*/ 769665 w 3414011"/>
                    <a:gd name="connsiteY28" fmla="*/ 127457 h 1832690"/>
                    <a:gd name="connsiteX29" fmla="*/ 979730 w 3414011"/>
                    <a:gd name="connsiteY29" fmla="*/ 102744 h 1832690"/>
                    <a:gd name="connsiteX30" fmla="*/ 1197575 w 3414011"/>
                    <a:gd name="connsiteY30" fmla="*/ 53317 h 1832690"/>
                    <a:gd name="connsiteX31" fmla="*/ 1274919 w 3414011"/>
                    <a:gd name="connsiteY31" fmla="*/ 0 h 1832690"/>
                    <a:gd name="connsiteX32" fmla="*/ 1447800 w 3414011"/>
                    <a:gd name="connsiteY32" fmla="*/ 7780 h 1832690"/>
                    <a:gd name="connsiteX0" fmla="*/ 1447800 w 3435178"/>
                    <a:gd name="connsiteY0" fmla="*/ 7780 h 1832690"/>
                    <a:gd name="connsiteX1" fmla="*/ 1745849 w 3435178"/>
                    <a:gd name="connsiteY1" fmla="*/ 312808 h 1832690"/>
                    <a:gd name="connsiteX2" fmla="*/ 1721135 w 3435178"/>
                    <a:gd name="connsiteY2" fmla="*/ 424019 h 1832690"/>
                    <a:gd name="connsiteX3" fmla="*/ 1617361 w 3435178"/>
                    <a:gd name="connsiteY3" fmla="*/ 517610 h 1832690"/>
                    <a:gd name="connsiteX4" fmla="*/ 1654774 w 3435178"/>
                    <a:gd name="connsiteY4" fmla="*/ 721268 h 1832690"/>
                    <a:gd name="connsiteX5" fmla="*/ 1795276 w 3435178"/>
                    <a:gd name="connsiteY5" fmla="*/ 757652 h 1832690"/>
                    <a:gd name="connsiteX6" fmla="*/ 2314260 w 3435178"/>
                    <a:gd name="connsiteY6" fmla="*/ 683511 h 1832690"/>
                    <a:gd name="connsiteX7" fmla="*/ 2586108 w 3435178"/>
                    <a:gd name="connsiteY7" fmla="*/ 658798 h 1832690"/>
                    <a:gd name="connsiteX8" fmla="*/ 2808530 w 3435178"/>
                    <a:gd name="connsiteY8" fmla="*/ 708225 h 1832690"/>
                    <a:gd name="connsiteX9" fmla="*/ 2981524 w 3435178"/>
                    <a:gd name="connsiteY9" fmla="*/ 881219 h 1832690"/>
                    <a:gd name="connsiteX10" fmla="*/ 3105092 w 3435178"/>
                    <a:gd name="connsiteY10" fmla="*/ 819436 h 1832690"/>
                    <a:gd name="connsiteX11" fmla="*/ 3435178 w 3435178"/>
                    <a:gd name="connsiteY11" fmla="*/ 844836 h 1832690"/>
                    <a:gd name="connsiteX12" fmla="*/ 3055665 w 3435178"/>
                    <a:gd name="connsiteY12" fmla="*/ 1264279 h 1832690"/>
                    <a:gd name="connsiteX13" fmla="*/ 2437827 w 3435178"/>
                    <a:gd name="connsiteY13" fmla="*/ 1647338 h 1832690"/>
                    <a:gd name="connsiteX14" fmla="*/ 2277189 w 3435178"/>
                    <a:gd name="connsiteY14" fmla="*/ 1832690 h 1832690"/>
                    <a:gd name="connsiteX15" fmla="*/ 2033944 w 3435178"/>
                    <a:gd name="connsiteY15" fmla="*/ 1664271 h 1832690"/>
                    <a:gd name="connsiteX16" fmla="*/ 1696422 w 3435178"/>
                    <a:gd name="connsiteY16" fmla="*/ 1610268 h 1832690"/>
                    <a:gd name="connsiteX17" fmla="*/ 1507181 w 3435178"/>
                    <a:gd name="connsiteY17" fmla="*/ 1787839 h 1832690"/>
                    <a:gd name="connsiteX18" fmla="*/ 399650 w 3435178"/>
                    <a:gd name="connsiteY18" fmla="*/ 1471483 h 1832690"/>
                    <a:gd name="connsiteX19" fmla="*/ 295531 w 3435178"/>
                    <a:gd name="connsiteY19" fmla="*/ 1322859 h 1832690"/>
                    <a:gd name="connsiteX20" fmla="*/ 387292 w 3435178"/>
                    <a:gd name="connsiteY20" fmla="*/ 1294255 h 1832690"/>
                    <a:gd name="connsiteX21" fmla="*/ 3546 w 3435178"/>
                    <a:gd name="connsiteY21" fmla="*/ 831792 h 1832690"/>
                    <a:gd name="connsiteX22" fmla="*/ 0 w 3435178"/>
                    <a:gd name="connsiteY22" fmla="*/ 522187 h 1832690"/>
                    <a:gd name="connsiteX23" fmla="*/ 238324 w 3435178"/>
                    <a:gd name="connsiteY23" fmla="*/ 671154 h 1832690"/>
                    <a:gd name="connsiteX24" fmla="*/ 370359 w 3435178"/>
                    <a:gd name="connsiteY24" fmla="*/ 659255 h 1832690"/>
                    <a:gd name="connsiteX25" fmla="*/ 447703 w 3435178"/>
                    <a:gd name="connsiteY25" fmla="*/ 595984 h 1832690"/>
                    <a:gd name="connsiteX26" fmla="*/ 612917 w 3435178"/>
                    <a:gd name="connsiteY26" fmla="*/ 278941 h 1832690"/>
                    <a:gd name="connsiteX27" fmla="*/ 707881 w 3435178"/>
                    <a:gd name="connsiteY27" fmla="*/ 164527 h 1832690"/>
                    <a:gd name="connsiteX28" fmla="*/ 769665 w 3435178"/>
                    <a:gd name="connsiteY28" fmla="*/ 127457 h 1832690"/>
                    <a:gd name="connsiteX29" fmla="*/ 979730 w 3435178"/>
                    <a:gd name="connsiteY29" fmla="*/ 102744 h 1832690"/>
                    <a:gd name="connsiteX30" fmla="*/ 1197575 w 3435178"/>
                    <a:gd name="connsiteY30" fmla="*/ 53317 h 1832690"/>
                    <a:gd name="connsiteX31" fmla="*/ 1274919 w 3435178"/>
                    <a:gd name="connsiteY31" fmla="*/ 0 h 1832690"/>
                    <a:gd name="connsiteX32" fmla="*/ 1447800 w 3435178"/>
                    <a:gd name="connsiteY32" fmla="*/ 7780 h 1832690"/>
                    <a:gd name="connsiteX0" fmla="*/ 1447800 w 3435178"/>
                    <a:gd name="connsiteY0" fmla="*/ 7780 h 1832690"/>
                    <a:gd name="connsiteX1" fmla="*/ 1745849 w 3435178"/>
                    <a:gd name="connsiteY1" fmla="*/ 312808 h 1832690"/>
                    <a:gd name="connsiteX2" fmla="*/ 1721135 w 3435178"/>
                    <a:gd name="connsiteY2" fmla="*/ 424019 h 1832690"/>
                    <a:gd name="connsiteX3" fmla="*/ 1617361 w 3435178"/>
                    <a:gd name="connsiteY3" fmla="*/ 517610 h 1832690"/>
                    <a:gd name="connsiteX4" fmla="*/ 1654774 w 3435178"/>
                    <a:gd name="connsiteY4" fmla="*/ 721268 h 1832690"/>
                    <a:gd name="connsiteX5" fmla="*/ 1795276 w 3435178"/>
                    <a:gd name="connsiteY5" fmla="*/ 757652 h 1832690"/>
                    <a:gd name="connsiteX6" fmla="*/ 2042524 w 3435178"/>
                    <a:gd name="connsiteY6" fmla="*/ 718521 h 1832690"/>
                    <a:gd name="connsiteX7" fmla="*/ 2314260 w 3435178"/>
                    <a:gd name="connsiteY7" fmla="*/ 683511 h 1832690"/>
                    <a:gd name="connsiteX8" fmla="*/ 2586108 w 3435178"/>
                    <a:gd name="connsiteY8" fmla="*/ 658798 h 1832690"/>
                    <a:gd name="connsiteX9" fmla="*/ 2808530 w 3435178"/>
                    <a:gd name="connsiteY9" fmla="*/ 708225 h 1832690"/>
                    <a:gd name="connsiteX10" fmla="*/ 2981524 w 3435178"/>
                    <a:gd name="connsiteY10" fmla="*/ 881219 h 1832690"/>
                    <a:gd name="connsiteX11" fmla="*/ 3105092 w 3435178"/>
                    <a:gd name="connsiteY11" fmla="*/ 819436 h 1832690"/>
                    <a:gd name="connsiteX12" fmla="*/ 3435178 w 3435178"/>
                    <a:gd name="connsiteY12" fmla="*/ 844836 h 1832690"/>
                    <a:gd name="connsiteX13" fmla="*/ 3055665 w 3435178"/>
                    <a:gd name="connsiteY13" fmla="*/ 1264279 h 1832690"/>
                    <a:gd name="connsiteX14" fmla="*/ 2437827 w 3435178"/>
                    <a:gd name="connsiteY14" fmla="*/ 1647338 h 1832690"/>
                    <a:gd name="connsiteX15" fmla="*/ 2277189 w 3435178"/>
                    <a:gd name="connsiteY15" fmla="*/ 1832690 h 1832690"/>
                    <a:gd name="connsiteX16" fmla="*/ 2033944 w 3435178"/>
                    <a:gd name="connsiteY16" fmla="*/ 1664271 h 1832690"/>
                    <a:gd name="connsiteX17" fmla="*/ 1696422 w 3435178"/>
                    <a:gd name="connsiteY17" fmla="*/ 1610268 h 1832690"/>
                    <a:gd name="connsiteX18" fmla="*/ 1507181 w 3435178"/>
                    <a:gd name="connsiteY18" fmla="*/ 1787839 h 1832690"/>
                    <a:gd name="connsiteX19" fmla="*/ 399650 w 3435178"/>
                    <a:gd name="connsiteY19" fmla="*/ 1471483 h 1832690"/>
                    <a:gd name="connsiteX20" fmla="*/ 295531 w 3435178"/>
                    <a:gd name="connsiteY20" fmla="*/ 1322859 h 1832690"/>
                    <a:gd name="connsiteX21" fmla="*/ 387292 w 3435178"/>
                    <a:gd name="connsiteY21" fmla="*/ 1294255 h 1832690"/>
                    <a:gd name="connsiteX22" fmla="*/ 3546 w 3435178"/>
                    <a:gd name="connsiteY22" fmla="*/ 831792 h 1832690"/>
                    <a:gd name="connsiteX23" fmla="*/ 0 w 3435178"/>
                    <a:gd name="connsiteY23" fmla="*/ 522187 h 1832690"/>
                    <a:gd name="connsiteX24" fmla="*/ 238324 w 3435178"/>
                    <a:gd name="connsiteY24" fmla="*/ 671154 h 1832690"/>
                    <a:gd name="connsiteX25" fmla="*/ 370359 w 3435178"/>
                    <a:gd name="connsiteY25" fmla="*/ 659255 h 1832690"/>
                    <a:gd name="connsiteX26" fmla="*/ 447703 w 3435178"/>
                    <a:gd name="connsiteY26" fmla="*/ 595984 h 1832690"/>
                    <a:gd name="connsiteX27" fmla="*/ 612917 w 3435178"/>
                    <a:gd name="connsiteY27" fmla="*/ 278941 h 1832690"/>
                    <a:gd name="connsiteX28" fmla="*/ 707881 w 3435178"/>
                    <a:gd name="connsiteY28" fmla="*/ 164527 h 1832690"/>
                    <a:gd name="connsiteX29" fmla="*/ 769665 w 3435178"/>
                    <a:gd name="connsiteY29" fmla="*/ 127457 h 1832690"/>
                    <a:gd name="connsiteX30" fmla="*/ 979730 w 3435178"/>
                    <a:gd name="connsiteY30" fmla="*/ 102744 h 1832690"/>
                    <a:gd name="connsiteX31" fmla="*/ 1197575 w 3435178"/>
                    <a:gd name="connsiteY31" fmla="*/ 53317 h 1832690"/>
                    <a:gd name="connsiteX32" fmla="*/ 1274919 w 3435178"/>
                    <a:gd name="connsiteY32" fmla="*/ 0 h 1832690"/>
                    <a:gd name="connsiteX33" fmla="*/ 1447800 w 3435178"/>
                    <a:gd name="connsiteY33" fmla="*/ 7780 h 1832690"/>
                    <a:gd name="connsiteX0" fmla="*/ 1447800 w 3435178"/>
                    <a:gd name="connsiteY0" fmla="*/ 7780 h 1832690"/>
                    <a:gd name="connsiteX1" fmla="*/ 1745849 w 3435178"/>
                    <a:gd name="connsiteY1" fmla="*/ 312808 h 1832690"/>
                    <a:gd name="connsiteX2" fmla="*/ 1721135 w 3435178"/>
                    <a:gd name="connsiteY2" fmla="*/ 424019 h 1832690"/>
                    <a:gd name="connsiteX3" fmla="*/ 1617361 w 3435178"/>
                    <a:gd name="connsiteY3" fmla="*/ 517610 h 1832690"/>
                    <a:gd name="connsiteX4" fmla="*/ 1654774 w 3435178"/>
                    <a:gd name="connsiteY4" fmla="*/ 721268 h 1832690"/>
                    <a:gd name="connsiteX5" fmla="*/ 1795276 w 3435178"/>
                    <a:gd name="connsiteY5" fmla="*/ 757652 h 1832690"/>
                    <a:gd name="connsiteX6" fmla="*/ 2038291 w 3435178"/>
                    <a:gd name="connsiteY6" fmla="*/ 743921 h 1832690"/>
                    <a:gd name="connsiteX7" fmla="*/ 2314260 w 3435178"/>
                    <a:gd name="connsiteY7" fmla="*/ 683511 h 1832690"/>
                    <a:gd name="connsiteX8" fmla="*/ 2586108 w 3435178"/>
                    <a:gd name="connsiteY8" fmla="*/ 658798 h 1832690"/>
                    <a:gd name="connsiteX9" fmla="*/ 2808530 w 3435178"/>
                    <a:gd name="connsiteY9" fmla="*/ 708225 h 1832690"/>
                    <a:gd name="connsiteX10" fmla="*/ 2981524 w 3435178"/>
                    <a:gd name="connsiteY10" fmla="*/ 881219 h 1832690"/>
                    <a:gd name="connsiteX11" fmla="*/ 3105092 w 3435178"/>
                    <a:gd name="connsiteY11" fmla="*/ 819436 h 1832690"/>
                    <a:gd name="connsiteX12" fmla="*/ 3435178 w 3435178"/>
                    <a:gd name="connsiteY12" fmla="*/ 844836 h 1832690"/>
                    <a:gd name="connsiteX13" fmla="*/ 3055665 w 3435178"/>
                    <a:gd name="connsiteY13" fmla="*/ 1264279 h 1832690"/>
                    <a:gd name="connsiteX14" fmla="*/ 2437827 w 3435178"/>
                    <a:gd name="connsiteY14" fmla="*/ 1647338 h 1832690"/>
                    <a:gd name="connsiteX15" fmla="*/ 2277189 w 3435178"/>
                    <a:gd name="connsiteY15" fmla="*/ 1832690 h 1832690"/>
                    <a:gd name="connsiteX16" fmla="*/ 2033944 w 3435178"/>
                    <a:gd name="connsiteY16" fmla="*/ 1664271 h 1832690"/>
                    <a:gd name="connsiteX17" fmla="*/ 1696422 w 3435178"/>
                    <a:gd name="connsiteY17" fmla="*/ 1610268 h 1832690"/>
                    <a:gd name="connsiteX18" fmla="*/ 1507181 w 3435178"/>
                    <a:gd name="connsiteY18" fmla="*/ 1787839 h 1832690"/>
                    <a:gd name="connsiteX19" fmla="*/ 399650 w 3435178"/>
                    <a:gd name="connsiteY19" fmla="*/ 1471483 h 1832690"/>
                    <a:gd name="connsiteX20" fmla="*/ 295531 w 3435178"/>
                    <a:gd name="connsiteY20" fmla="*/ 1322859 h 1832690"/>
                    <a:gd name="connsiteX21" fmla="*/ 387292 w 3435178"/>
                    <a:gd name="connsiteY21" fmla="*/ 1294255 h 1832690"/>
                    <a:gd name="connsiteX22" fmla="*/ 3546 w 3435178"/>
                    <a:gd name="connsiteY22" fmla="*/ 831792 h 1832690"/>
                    <a:gd name="connsiteX23" fmla="*/ 0 w 3435178"/>
                    <a:gd name="connsiteY23" fmla="*/ 522187 h 1832690"/>
                    <a:gd name="connsiteX24" fmla="*/ 238324 w 3435178"/>
                    <a:gd name="connsiteY24" fmla="*/ 671154 h 1832690"/>
                    <a:gd name="connsiteX25" fmla="*/ 370359 w 3435178"/>
                    <a:gd name="connsiteY25" fmla="*/ 659255 h 1832690"/>
                    <a:gd name="connsiteX26" fmla="*/ 447703 w 3435178"/>
                    <a:gd name="connsiteY26" fmla="*/ 595984 h 1832690"/>
                    <a:gd name="connsiteX27" fmla="*/ 612917 w 3435178"/>
                    <a:gd name="connsiteY27" fmla="*/ 278941 h 1832690"/>
                    <a:gd name="connsiteX28" fmla="*/ 707881 w 3435178"/>
                    <a:gd name="connsiteY28" fmla="*/ 164527 h 1832690"/>
                    <a:gd name="connsiteX29" fmla="*/ 769665 w 3435178"/>
                    <a:gd name="connsiteY29" fmla="*/ 127457 h 1832690"/>
                    <a:gd name="connsiteX30" fmla="*/ 979730 w 3435178"/>
                    <a:gd name="connsiteY30" fmla="*/ 102744 h 1832690"/>
                    <a:gd name="connsiteX31" fmla="*/ 1197575 w 3435178"/>
                    <a:gd name="connsiteY31" fmla="*/ 53317 h 1832690"/>
                    <a:gd name="connsiteX32" fmla="*/ 1274919 w 3435178"/>
                    <a:gd name="connsiteY32" fmla="*/ 0 h 1832690"/>
                    <a:gd name="connsiteX33" fmla="*/ 1447800 w 3435178"/>
                    <a:gd name="connsiteY33" fmla="*/ 7780 h 1832690"/>
                    <a:gd name="connsiteX0" fmla="*/ 1447800 w 3435178"/>
                    <a:gd name="connsiteY0" fmla="*/ 7780 h 1832690"/>
                    <a:gd name="connsiteX1" fmla="*/ 1745849 w 3435178"/>
                    <a:gd name="connsiteY1" fmla="*/ 312808 h 1832690"/>
                    <a:gd name="connsiteX2" fmla="*/ 1721135 w 3435178"/>
                    <a:gd name="connsiteY2" fmla="*/ 424019 h 1832690"/>
                    <a:gd name="connsiteX3" fmla="*/ 1617361 w 3435178"/>
                    <a:gd name="connsiteY3" fmla="*/ 517610 h 1832690"/>
                    <a:gd name="connsiteX4" fmla="*/ 1654774 w 3435178"/>
                    <a:gd name="connsiteY4" fmla="*/ 721268 h 1832690"/>
                    <a:gd name="connsiteX5" fmla="*/ 1795276 w 3435178"/>
                    <a:gd name="connsiteY5" fmla="*/ 757652 h 1832690"/>
                    <a:gd name="connsiteX6" fmla="*/ 2038291 w 3435178"/>
                    <a:gd name="connsiteY6" fmla="*/ 743921 h 1832690"/>
                    <a:gd name="connsiteX7" fmla="*/ 2314260 w 3435178"/>
                    <a:gd name="connsiteY7" fmla="*/ 683511 h 1832690"/>
                    <a:gd name="connsiteX8" fmla="*/ 2586108 w 3435178"/>
                    <a:gd name="connsiteY8" fmla="*/ 658798 h 1832690"/>
                    <a:gd name="connsiteX9" fmla="*/ 2800063 w 3435178"/>
                    <a:gd name="connsiteY9" fmla="*/ 733625 h 1832690"/>
                    <a:gd name="connsiteX10" fmla="*/ 2981524 w 3435178"/>
                    <a:gd name="connsiteY10" fmla="*/ 881219 h 1832690"/>
                    <a:gd name="connsiteX11" fmla="*/ 3105092 w 3435178"/>
                    <a:gd name="connsiteY11" fmla="*/ 819436 h 1832690"/>
                    <a:gd name="connsiteX12" fmla="*/ 3435178 w 3435178"/>
                    <a:gd name="connsiteY12" fmla="*/ 844836 h 1832690"/>
                    <a:gd name="connsiteX13" fmla="*/ 3055665 w 3435178"/>
                    <a:gd name="connsiteY13" fmla="*/ 1264279 h 1832690"/>
                    <a:gd name="connsiteX14" fmla="*/ 2437827 w 3435178"/>
                    <a:gd name="connsiteY14" fmla="*/ 1647338 h 1832690"/>
                    <a:gd name="connsiteX15" fmla="*/ 2277189 w 3435178"/>
                    <a:gd name="connsiteY15" fmla="*/ 1832690 h 1832690"/>
                    <a:gd name="connsiteX16" fmla="*/ 2033944 w 3435178"/>
                    <a:gd name="connsiteY16" fmla="*/ 1664271 h 1832690"/>
                    <a:gd name="connsiteX17" fmla="*/ 1696422 w 3435178"/>
                    <a:gd name="connsiteY17" fmla="*/ 1610268 h 1832690"/>
                    <a:gd name="connsiteX18" fmla="*/ 1507181 w 3435178"/>
                    <a:gd name="connsiteY18" fmla="*/ 1787839 h 1832690"/>
                    <a:gd name="connsiteX19" fmla="*/ 399650 w 3435178"/>
                    <a:gd name="connsiteY19" fmla="*/ 1471483 h 1832690"/>
                    <a:gd name="connsiteX20" fmla="*/ 295531 w 3435178"/>
                    <a:gd name="connsiteY20" fmla="*/ 1322859 h 1832690"/>
                    <a:gd name="connsiteX21" fmla="*/ 387292 w 3435178"/>
                    <a:gd name="connsiteY21" fmla="*/ 1294255 h 1832690"/>
                    <a:gd name="connsiteX22" fmla="*/ 3546 w 3435178"/>
                    <a:gd name="connsiteY22" fmla="*/ 831792 h 1832690"/>
                    <a:gd name="connsiteX23" fmla="*/ 0 w 3435178"/>
                    <a:gd name="connsiteY23" fmla="*/ 522187 h 1832690"/>
                    <a:gd name="connsiteX24" fmla="*/ 238324 w 3435178"/>
                    <a:gd name="connsiteY24" fmla="*/ 671154 h 1832690"/>
                    <a:gd name="connsiteX25" fmla="*/ 370359 w 3435178"/>
                    <a:gd name="connsiteY25" fmla="*/ 659255 h 1832690"/>
                    <a:gd name="connsiteX26" fmla="*/ 447703 w 3435178"/>
                    <a:gd name="connsiteY26" fmla="*/ 595984 h 1832690"/>
                    <a:gd name="connsiteX27" fmla="*/ 612917 w 3435178"/>
                    <a:gd name="connsiteY27" fmla="*/ 278941 h 1832690"/>
                    <a:gd name="connsiteX28" fmla="*/ 707881 w 3435178"/>
                    <a:gd name="connsiteY28" fmla="*/ 164527 h 1832690"/>
                    <a:gd name="connsiteX29" fmla="*/ 769665 w 3435178"/>
                    <a:gd name="connsiteY29" fmla="*/ 127457 h 1832690"/>
                    <a:gd name="connsiteX30" fmla="*/ 979730 w 3435178"/>
                    <a:gd name="connsiteY30" fmla="*/ 102744 h 1832690"/>
                    <a:gd name="connsiteX31" fmla="*/ 1197575 w 3435178"/>
                    <a:gd name="connsiteY31" fmla="*/ 53317 h 1832690"/>
                    <a:gd name="connsiteX32" fmla="*/ 1274919 w 3435178"/>
                    <a:gd name="connsiteY32" fmla="*/ 0 h 1832690"/>
                    <a:gd name="connsiteX33" fmla="*/ 1447800 w 3435178"/>
                    <a:gd name="connsiteY33" fmla="*/ 7780 h 18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35178" h="1832690">
                      <a:moveTo>
                        <a:pt x="1447800" y="7780"/>
                      </a:moveTo>
                      <a:lnTo>
                        <a:pt x="1745849" y="312808"/>
                      </a:lnTo>
                      <a:lnTo>
                        <a:pt x="1721135" y="424019"/>
                      </a:lnTo>
                      <a:lnTo>
                        <a:pt x="1617361" y="517610"/>
                      </a:lnTo>
                      <a:lnTo>
                        <a:pt x="1654774" y="721268"/>
                      </a:lnTo>
                      <a:lnTo>
                        <a:pt x="1795276" y="757652"/>
                      </a:lnTo>
                      <a:lnTo>
                        <a:pt x="2038291" y="743921"/>
                      </a:lnTo>
                      <a:lnTo>
                        <a:pt x="2314260" y="683511"/>
                      </a:lnTo>
                      <a:lnTo>
                        <a:pt x="2586108" y="658798"/>
                      </a:lnTo>
                      <a:lnTo>
                        <a:pt x="2800063" y="733625"/>
                      </a:lnTo>
                      <a:lnTo>
                        <a:pt x="2981524" y="881219"/>
                      </a:lnTo>
                      <a:lnTo>
                        <a:pt x="3105092" y="819436"/>
                      </a:lnTo>
                      <a:lnTo>
                        <a:pt x="3435178" y="844836"/>
                      </a:lnTo>
                      <a:lnTo>
                        <a:pt x="3055665" y="1264279"/>
                      </a:lnTo>
                      <a:lnTo>
                        <a:pt x="2437827" y="1647338"/>
                      </a:lnTo>
                      <a:lnTo>
                        <a:pt x="2277189" y="1832690"/>
                      </a:lnTo>
                      <a:lnTo>
                        <a:pt x="2033944" y="1664271"/>
                      </a:lnTo>
                      <a:lnTo>
                        <a:pt x="1696422" y="1610268"/>
                      </a:lnTo>
                      <a:lnTo>
                        <a:pt x="1507181" y="1787839"/>
                      </a:lnTo>
                      <a:lnTo>
                        <a:pt x="399650" y="1471483"/>
                      </a:lnTo>
                      <a:lnTo>
                        <a:pt x="295531" y="1322859"/>
                      </a:lnTo>
                      <a:lnTo>
                        <a:pt x="387292" y="1294255"/>
                      </a:lnTo>
                      <a:lnTo>
                        <a:pt x="3546" y="831792"/>
                      </a:lnTo>
                      <a:lnTo>
                        <a:pt x="0" y="522187"/>
                      </a:lnTo>
                      <a:lnTo>
                        <a:pt x="238324" y="671154"/>
                      </a:lnTo>
                      <a:lnTo>
                        <a:pt x="370359" y="659255"/>
                      </a:lnTo>
                      <a:lnTo>
                        <a:pt x="447703" y="595984"/>
                      </a:lnTo>
                      <a:lnTo>
                        <a:pt x="612917" y="278941"/>
                      </a:lnTo>
                      <a:lnTo>
                        <a:pt x="707881" y="164527"/>
                      </a:lnTo>
                      <a:lnTo>
                        <a:pt x="769665" y="127457"/>
                      </a:lnTo>
                      <a:lnTo>
                        <a:pt x="979730" y="102744"/>
                      </a:lnTo>
                      <a:lnTo>
                        <a:pt x="1197575" y="53317"/>
                      </a:lnTo>
                      <a:lnTo>
                        <a:pt x="1274919" y="0"/>
                      </a:lnTo>
                      <a:lnTo>
                        <a:pt x="1447800" y="7780"/>
                      </a:ln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61AF989-F483-4FE3-914E-91CCDCFC0F1D}"/>
                    </a:ext>
                  </a:extLst>
                </p:cNvPr>
                <p:cNvSpPr/>
                <p:nvPr/>
              </p:nvSpPr>
              <p:spPr>
                <a:xfrm>
                  <a:off x="5482167" y="2387600"/>
                  <a:ext cx="677333" cy="1049867"/>
                </a:xfrm>
                <a:custGeom>
                  <a:avLst/>
                  <a:gdLst>
                    <a:gd name="connsiteX0" fmla="*/ 156633 w 677333"/>
                    <a:gd name="connsiteY0" fmla="*/ 0 h 1049867"/>
                    <a:gd name="connsiteX1" fmla="*/ 677333 w 677333"/>
                    <a:gd name="connsiteY1" fmla="*/ 110067 h 1049867"/>
                    <a:gd name="connsiteX2" fmla="*/ 618066 w 677333"/>
                    <a:gd name="connsiteY2" fmla="*/ 537633 h 1049867"/>
                    <a:gd name="connsiteX3" fmla="*/ 491066 w 677333"/>
                    <a:gd name="connsiteY3" fmla="*/ 732367 h 1049867"/>
                    <a:gd name="connsiteX4" fmla="*/ 457200 w 677333"/>
                    <a:gd name="connsiteY4" fmla="*/ 838200 h 1049867"/>
                    <a:gd name="connsiteX5" fmla="*/ 427566 w 677333"/>
                    <a:gd name="connsiteY5" fmla="*/ 842433 h 1049867"/>
                    <a:gd name="connsiteX6" fmla="*/ 419100 w 677333"/>
                    <a:gd name="connsiteY6" fmla="*/ 960967 h 1049867"/>
                    <a:gd name="connsiteX7" fmla="*/ 376766 w 677333"/>
                    <a:gd name="connsiteY7" fmla="*/ 1016000 h 1049867"/>
                    <a:gd name="connsiteX8" fmla="*/ 173566 w 677333"/>
                    <a:gd name="connsiteY8" fmla="*/ 1007533 h 1049867"/>
                    <a:gd name="connsiteX9" fmla="*/ 114300 w 677333"/>
                    <a:gd name="connsiteY9" fmla="*/ 1049867 h 1049867"/>
                    <a:gd name="connsiteX10" fmla="*/ 0 w 677333"/>
                    <a:gd name="connsiteY10" fmla="*/ 1011767 h 1049867"/>
                    <a:gd name="connsiteX11" fmla="*/ 156633 w 677333"/>
                    <a:gd name="connsiteY11" fmla="*/ 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333" h="1049867">
                      <a:moveTo>
                        <a:pt x="156633" y="0"/>
                      </a:moveTo>
                      <a:lnTo>
                        <a:pt x="677333" y="110067"/>
                      </a:lnTo>
                      <a:lnTo>
                        <a:pt x="618066" y="537633"/>
                      </a:lnTo>
                      <a:lnTo>
                        <a:pt x="491066" y="732367"/>
                      </a:lnTo>
                      <a:lnTo>
                        <a:pt x="457200" y="838200"/>
                      </a:lnTo>
                      <a:lnTo>
                        <a:pt x="427566" y="842433"/>
                      </a:lnTo>
                      <a:lnTo>
                        <a:pt x="419100" y="960967"/>
                      </a:lnTo>
                      <a:lnTo>
                        <a:pt x="376766" y="1016000"/>
                      </a:lnTo>
                      <a:lnTo>
                        <a:pt x="173566" y="1007533"/>
                      </a:lnTo>
                      <a:lnTo>
                        <a:pt x="114300" y="1049867"/>
                      </a:lnTo>
                      <a:lnTo>
                        <a:pt x="0" y="1011767"/>
                      </a:lnTo>
                      <a:lnTo>
                        <a:pt x="156633" y="0"/>
                      </a:lnTo>
                      <a:close/>
                    </a:path>
                  </a:pathLst>
                </a:cu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8505BA57-6C55-4463-8BE5-720882CEF076}"/>
                </a:ext>
              </a:extLst>
            </p:cNvPr>
            <p:cNvSpPr txBox="1"/>
            <p:nvPr/>
          </p:nvSpPr>
          <p:spPr>
            <a:xfrm>
              <a:off x="6462646" y="2466279"/>
              <a:ext cx="853039" cy="276999"/>
            </a:xfrm>
            <a:prstGeom prst="rect">
              <a:avLst/>
            </a:prstGeom>
            <a:noFill/>
          </p:spPr>
          <p:txBody>
            <a:bodyPr wrap="square" rtlCol="0">
              <a:spAutoFit/>
            </a:bodyPr>
            <a:lstStyle/>
            <a:p>
              <a:pPr algn="ctr"/>
              <a:r>
                <a:rPr lang="en-US" sz="1200" dirty="0">
                  <a:latin typeface="+mn-lt"/>
                </a:rPr>
                <a:t>Industry</a:t>
              </a:r>
              <a:endParaRPr lang="en-US" sz="1600" dirty="0">
                <a:latin typeface="+mn-lt"/>
              </a:endParaRPr>
            </a:p>
          </p:txBody>
        </p:sp>
        <p:sp>
          <p:nvSpPr>
            <p:cNvPr id="15" name="TextBox 14">
              <a:extLst>
                <a:ext uri="{FF2B5EF4-FFF2-40B4-BE49-F238E27FC236}">
                  <a16:creationId xmlns:a16="http://schemas.microsoft.com/office/drawing/2014/main" id="{4CB1AAA6-964D-46F7-B488-F15B8A823715}"/>
                </a:ext>
              </a:extLst>
            </p:cNvPr>
            <p:cNvSpPr txBox="1"/>
            <p:nvPr/>
          </p:nvSpPr>
          <p:spPr>
            <a:xfrm>
              <a:off x="7543800" y="2828492"/>
              <a:ext cx="727901" cy="307777"/>
            </a:xfrm>
            <a:prstGeom prst="rect">
              <a:avLst/>
            </a:prstGeom>
            <a:noFill/>
          </p:spPr>
          <p:txBody>
            <a:bodyPr wrap="square" rtlCol="0">
              <a:spAutoFit/>
            </a:bodyPr>
            <a:lstStyle/>
            <a:p>
              <a:pPr algn="ctr"/>
              <a:r>
                <a:rPr lang="en-US" sz="1400" dirty="0">
                  <a:latin typeface="+mn-lt"/>
                </a:rPr>
                <a:t>R-1</a:t>
              </a:r>
            </a:p>
          </p:txBody>
        </p:sp>
        <p:sp>
          <p:nvSpPr>
            <p:cNvPr id="16" name="TextBox 15">
              <a:extLst>
                <a:ext uri="{FF2B5EF4-FFF2-40B4-BE49-F238E27FC236}">
                  <a16:creationId xmlns:a16="http://schemas.microsoft.com/office/drawing/2014/main" id="{FDD16CB1-14CE-433A-9BE7-4251FA1886F0}"/>
                </a:ext>
              </a:extLst>
            </p:cNvPr>
            <p:cNvSpPr txBox="1"/>
            <p:nvPr/>
          </p:nvSpPr>
          <p:spPr>
            <a:xfrm>
              <a:off x="8061965" y="1612612"/>
              <a:ext cx="989003" cy="523220"/>
            </a:xfrm>
            <a:prstGeom prst="rect">
              <a:avLst/>
            </a:prstGeom>
            <a:noFill/>
          </p:spPr>
          <p:txBody>
            <a:bodyPr wrap="square" rtlCol="0">
              <a:spAutoFit/>
            </a:bodyPr>
            <a:lstStyle/>
            <a:p>
              <a:pPr algn="ctr"/>
              <a:r>
                <a:rPr lang="en-US" sz="1400" dirty="0">
                  <a:latin typeface="+mn-lt"/>
                </a:rPr>
                <a:t>Local Business</a:t>
              </a:r>
            </a:p>
          </p:txBody>
        </p:sp>
        <p:sp>
          <p:nvSpPr>
            <p:cNvPr id="17" name="TextBox 16">
              <a:extLst>
                <a:ext uri="{FF2B5EF4-FFF2-40B4-BE49-F238E27FC236}">
                  <a16:creationId xmlns:a16="http://schemas.microsoft.com/office/drawing/2014/main" id="{BFEB79EA-A78F-4DEB-B21C-EBBB36079659}"/>
                </a:ext>
              </a:extLst>
            </p:cNvPr>
            <p:cNvSpPr txBox="1"/>
            <p:nvPr/>
          </p:nvSpPr>
          <p:spPr>
            <a:xfrm>
              <a:off x="5544016" y="1390823"/>
              <a:ext cx="989003" cy="307777"/>
            </a:xfrm>
            <a:prstGeom prst="rect">
              <a:avLst/>
            </a:prstGeom>
            <a:noFill/>
          </p:spPr>
          <p:txBody>
            <a:bodyPr wrap="square" rtlCol="0">
              <a:spAutoFit/>
            </a:bodyPr>
            <a:lstStyle/>
            <a:p>
              <a:pPr algn="ctr"/>
              <a:r>
                <a:rPr lang="en-US" sz="1400" dirty="0">
                  <a:latin typeface="+mn-lt"/>
                </a:rPr>
                <a:t>Industry</a:t>
              </a:r>
            </a:p>
          </p:txBody>
        </p:sp>
      </p:grpSp>
      <p:sp>
        <p:nvSpPr>
          <p:cNvPr id="18" name="TextBox 17">
            <a:extLst>
              <a:ext uri="{FF2B5EF4-FFF2-40B4-BE49-F238E27FC236}">
                <a16:creationId xmlns:a16="http://schemas.microsoft.com/office/drawing/2014/main" id="{4C02C87C-8FE2-4DD0-933F-C3BABF701931}"/>
              </a:ext>
            </a:extLst>
          </p:cNvPr>
          <p:cNvSpPr txBox="1"/>
          <p:nvPr/>
        </p:nvSpPr>
        <p:spPr>
          <a:xfrm>
            <a:off x="5105400" y="4123914"/>
            <a:ext cx="3820510" cy="276999"/>
          </a:xfrm>
          <a:prstGeom prst="rect">
            <a:avLst/>
          </a:prstGeom>
          <a:noFill/>
        </p:spPr>
        <p:txBody>
          <a:bodyPr wrap="square" rtlCol="0">
            <a:spAutoFit/>
          </a:bodyPr>
          <a:lstStyle/>
          <a:p>
            <a:pPr algn="l"/>
            <a:r>
              <a:rPr lang="en-US" sz="1200" dirty="0">
                <a:latin typeface="+mn-lt"/>
              </a:rPr>
              <a:t>Existing Zoning</a:t>
            </a:r>
          </a:p>
        </p:txBody>
      </p:sp>
    </p:spTree>
    <p:extLst>
      <p:ext uri="{BB962C8B-B14F-4D97-AF65-F5344CB8AC3E}">
        <p14:creationId xmlns:p14="http://schemas.microsoft.com/office/powerpoint/2010/main" val="317175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9262B3-888F-4463-BEF5-095531CCA57A}"/>
              </a:ext>
            </a:extLst>
          </p:cNvPr>
          <p:cNvSpPr>
            <a:spLocks noGrp="1"/>
          </p:cNvSpPr>
          <p:nvPr>
            <p:ph type="title"/>
          </p:nvPr>
        </p:nvSpPr>
        <p:spPr/>
        <p:txBody>
          <a:bodyPr/>
          <a:lstStyle/>
          <a:p>
            <a:r>
              <a:rPr lang="en-US" dirty="0"/>
              <a:t>Development Potential:  Industrial/Flex Space</a:t>
            </a:r>
          </a:p>
        </p:txBody>
      </p:sp>
      <p:sp>
        <p:nvSpPr>
          <p:cNvPr id="5" name="Text Placeholder 4">
            <a:extLst>
              <a:ext uri="{FF2B5EF4-FFF2-40B4-BE49-F238E27FC236}">
                <a16:creationId xmlns:a16="http://schemas.microsoft.com/office/drawing/2014/main" id="{3E2E6A89-275C-0320-AEDA-086F8F6A2135}"/>
              </a:ext>
            </a:extLst>
          </p:cNvPr>
          <p:cNvSpPr>
            <a:spLocks noGrp="1"/>
          </p:cNvSpPr>
          <p:nvPr>
            <p:ph type="body" sz="quarter" idx="11"/>
          </p:nvPr>
        </p:nvSpPr>
        <p:spPr>
          <a:xfrm>
            <a:off x="241740" y="685800"/>
            <a:ext cx="4177860" cy="2876594"/>
          </a:xfrm>
        </p:spPr>
        <p:txBody>
          <a:bodyPr>
            <a:normAutofit/>
          </a:bodyPr>
          <a:lstStyle/>
          <a:p>
            <a:r>
              <a:rPr lang="en-US" b="1" dirty="0"/>
              <a:t>Local industry clusters</a:t>
            </a:r>
            <a:r>
              <a:rPr lang="en-US" dirty="0"/>
              <a:t>: electrical equipment, fabricated and primary metal manufacturing</a:t>
            </a:r>
          </a:p>
          <a:p>
            <a:r>
              <a:rPr lang="en-US" b="1" dirty="0"/>
              <a:t>Emerging industries</a:t>
            </a:r>
            <a:r>
              <a:rPr lang="en-US" dirty="0"/>
              <a:t>:  clean tech, wind energy, medical devices</a:t>
            </a:r>
          </a:p>
          <a:p>
            <a:r>
              <a:rPr lang="en-US" b="1" dirty="0"/>
              <a:t>Anchor institutions</a:t>
            </a:r>
            <a:r>
              <a:rPr lang="en-US" dirty="0"/>
              <a:t>: Bristol CC, Providence universities, UMass Dartmouth, Center for Innovation and Entrepreneurship </a:t>
            </a:r>
          </a:p>
          <a:p>
            <a:endParaRPr lang="en-US" dirty="0"/>
          </a:p>
        </p:txBody>
      </p:sp>
      <p:sp>
        <p:nvSpPr>
          <p:cNvPr id="2" name="Text Placeholder 1">
            <a:extLst>
              <a:ext uri="{FF2B5EF4-FFF2-40B4-BE49-F238E27FC236}">
                <a16:creationId xmlns:a16="http://schemas.microsoft.com/office/drawing/2014/main" id="{267F1248-372D-CD62-A126-74DD9EC2EABC}"/>
              </a:ext>
            </a:extLst>
          </p:cNvPr>
          <p:cNvSpPr>
            <a:spLocks noGrp="1"/>
          </p:cNvSpPr>
          <p:nvPr>
            <p:ph type="body" sz="quarter" idx="12"/>
          </p:nvPr>
        </p:nvSpPr>
        <p:spPr/>
        <p:txBody>
          <a:bodyPr/>
          <a:lstStyle/>
          <a:p>
            <a:r>
              <a:rPr lang="en-US" dirty="0">
                <a:hlinkClick r:id="rId2">
                  <a:extLst>
                    <a:ext uri="{A12FA001-AC4F-418D-AE19-62706E023703}">
                      <ahyp:hlinkClr xmlns:ahyp="http://schemas.microsoft.com/office/drawing/2018/hyperlinkcolor" val="tx"/>
                    </a:ext>
                  </a:extLst>
                </a:hlinkClick>
              </a:rPr>
              <a:t>https://cam.masstech.org/</a:t>
            </a:r>
            <a:r>
              <a:rPr lang="en-US" dirty="0"/>
              <a:t>; </a:t>
            </a:r>
            <a:r>
              <a:rPr lang="en-US" dirty="0">
                <a:hlinkClick r:id="rId3">
                  <a:extLst>
                    <a:ext uri="{A12FA001-AC4F-418D-AE19-62706E023703}">
                      <ahyp:hlinkClr xmlns:ahyp="http://schemas.microsoft.com/office/drawing/2018/hyperlinkcolor" val="tx"/>
                    </a:ext>
                  </a:extLst>
                </a:hlinkClick>
              </a:rPr>
              <a:t>https://www.samcnetwork.org/</a:t>
            </a:r>
            <a:r>
              <a:rPr lang="en-US" dirty="0"/>
              <a:t>; </a:t>
            </a:r>
          </a:p>
        </p:txBody>
      </p:sp>
      <p:pic>
        <p:nvPicPr>
          <p:cNvPr id="10" name="Picture 9">
            <a:extLst>
              <a:ext uri="{FF2B5EF4-FFF2-40B4-BE49-F238E27FC236}">
                <a16:creationId xmlns:a16="http://schemas.microsoft.com/office/drawing/2014/main" id="{62D69854-B7E2-402B-9683-3CF2BB9DB219}"/>
              </a:ext>
            </a:extLst>
          </p:cNvPr>
          <p:cNvPicPr>
            <a:picLocks noChangeAspect="1"/>
          </p:cNvPicPr>
          <p:nvPr/>
        </p:nvPicPr>
        <p:blipFill rotWithShape="1">
          <a:blip r:embed="rId4">
            <a:extLst>
              <a:ext uri="{28A0092B-C50C-407E-A947-70E740481C1C}">
                <a14:useLocalDpi xmlns:a14="http://schemas.microsoft.com/office/drawing/2010/main" val="0"/>
              </a:ext>
            </a:extLst>
          </a:blip>
          <a:srcRect t="13127"/>
          <a:stretch/>
        </p:blipFill>
        <p:spPr>
          <a:xfrm>
            <a:off x="227615" y="3562394"/>
            <a:ext cx="4114800" cy="2682249"/>
          </a:xfrm>
          <a:prstGeom prst="rect">
            <a:avLst/>
          </a:prstGeom>
        </p:spPr>
      </p:pic>
      <p:sp>
        <p:nvSpPr>
          <p:cNvPr id="12" name="TextBox 11">
            <a:extLst>
              <a:ext uri="{FF2B5EF4-FFF2-40B4-BE49-F238E27FC236}">
                <a16:creationId xmlns:a16="http://schemas.microsoft.com/office/drawing/2014/main" id="{018840E2-F0F0-4B16-8919-F497CA02F28D}"/>
              </a:ext>
            </a:extLst>
          </p:cNvPr>
          <p:cNvSpPr txBox="1"/>
          <p:nvPr/>
        </p:nvSpPr>
        <p:spPr>
          <a:xfrm>
            <a:off x="239110" y="6244643"/>
            <a:ext cx="3752626" cy="276999"/>
          </a:xfrm>
          <a:prstGeom prst="rect">
            <a:avLst/>
          </a:prstGeom>
          <a:noFill/>
        </p:spPr>
        <p:txBody>
          <a:bodyPr wrap="square">
            <a:spAutoFit/>
          </a:bodyPr>
          <a:lstStyle/>
          <a:p>
            <a:r>
              <a:rPr lang="en-US" sz="1200" dirty="0">
                <a:latin typeface="+mn-lt"/>
              </a:rPr>
              <a:t>Industrial facilities in Worcester, MA (</a:t>
            </a:r>
            <a:r>
              <a:rPr lang="en-US" sz="1200" dirty="0" err="1">
                <a:latin typeface="+mn-lt"/>
              </a:rPr>
              <a:t>TableTalk</a:t>
            </a:r>
            <a:r>
              <a:rPr lang="en-US" sz="1200" dirty="0">
                <a:latin typeface="+mn-lt"/>
              </a:rPr>
              <a:t> Pies)</a:t>
            </a:r>
          </a:p>
        </p:txBody>
      </p:sp>
      <p:pic>
        <p:nvPicPr>
          <p:cNvPr id="1026" name="Picture 2" descr="CAM">
            <a:extLst>
              <a:ext uri="{FF2B5EF4-FFF2-40B4-BE49-F238E27FC236}">
                <a16:creationId xmlns:a16="http://schemas.microsoft.com/office/drawing/2014/main" id="{30F8B14F-6E24-7ECA-68E0-08DF91292A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156"/>
          <a:stretch/>
        </p:blipFill>
        <p:spPr bwMode="auto">
          <a:xfrm>
            <a:off x="4801586" y="685800"/>
            <a:ext cx="4114800" cy="4397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0CBD3B5-9401-8EBA-5BFF-AACAD52FE25D}"/>
              </a:ext>
            </a:extLst>
          </p:cNvPr>
          <p:cNvSpPr txBox="1"/>
          <p:nvPr/>
        </p:nvSpPr>
        <p:spPr>
          <a:xfrm>
            <a:off x="4801586" y="5082802"/>
            <a:ext cx="4147974" cy="461665"/>
          </a:xfrm>
          <a:prstGeom prst="rect">
            <a:avLst/>
          </a:prstGeom>
          <a:noFill/>
        </p:spPr>
        <p:txBody>
          <a:bodyPr wrap="square">
            <a:spAutoFit/>
          </a:bodyPr>
          <a:lstStyle/>
          <a:p>
            <a:r>
              <a:rPr lang="en-US" sz="1200" dirty="0">
                <a:latin typeface="+mn-lt"/>
              </a:rPr>
              <a:t>Fabricated and primary metal manufacturing in Southeast Massachusetts</a:t>
            </a:r>
          </a:p>
        </p:txBody>
      </p:sp>
      <p:sp>
        <p:nvSpPr>
          <p:cNvPr id="6" name="TextBox 5">
            <a:extLst>
              <a:ext uri="{FF2B5EF4-FFF2-40B4-BE49-F238E27FC236}">
                <a16:creationId xmlns:a16="http://schemas.microsoft.com/office/drawing/2014/main" id="{A72C6161-7A76-CD10-DB1E-FD7F90A73E49}"/>
              </a:ext>
            </a:extLst>
          </p:cNvPr>
          <p:cNvSpPr txBox="1"/>
          <p:nvPr/>
        </p:nvSpPr>
        <p:spPr>
          <a:xfrm>
            <a:off x="5232511" y="5703353"/>
            <a:ext cx="3286124" cy="523220"/>
          </a:xfrm>
          <a:prstGeom prst="rect">
            <a:avLst/>
          </a:prstGeom>
          <a:noFill/>
        </p:spPr>
        <p:txBody>
          <a:bodyPr wrap="square" rtlCol="0">
            <a:spAutoFit/>
          </a:bodyPr>
          <a:lstStyle/>
          <a:p>
            <a:pPr algn="ctr"/>
            <a:r>
              <a:rPr lang="en-US" sz="1400" i="1" dirty="0">
                <a:latin typeface="+mn-lt"/>
              </a:rPr>
              <a:t>Sewage treatment options will affect the type of industry possible.</a:t>
            </a:r>
          </a:p>
        </p:txBody>
      </p:sp>
    </p:spTree>
    <p:extLst>
      <p:ext uri="{BB962C8B-B14F-4D97-AF65-F5344CB8AC3E}">
        <p14:creationId xmlns:p14="http://schemas.microsoft.com/office/powerpoint/2010/main" val="164959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7264-CD53-47CC-ADCE-0E873AFFB529}"/>
              </a:ext>
            </a:extLst>
          </p:cNvPr>
          <p:cNvSpPr>
            <a:spLocks noGrp="1"/>
          </p:cNvSpPr>
          <p:nvPr>
            <p:ph type="title"/>
          </p:nvPr>
        </p:nvSpPr>
        <p:spPr/>
        <p:txBody>
          <a:bodyPr/>
          <a:lstStyle/>
          <a:p>
            <a:r>
              <a:rPr lang="en-US" dirty="0"/>
              <a:t>Concept Plan: INDUSTRIAL Scenario</a:t>
            </a:r>
          </a:p>
        </p:txBody>
      </p:sp>
      <p:sp>
        <p:nvSpPr>
          <p:cNvPr id="6" name="Text Placeholder 5">
            <a:extLst>
              <a:ext uri="{FF2B5EF4-FFF2-40B4-BE49-F238E27FC236}">
                <a16:creationId xmlns:a16="http://schemas.microsoft.com/office/drawing/2014/main" id="{141618C3-9A19-482B-8E0C-FA79B32F7DAA}"/>
              </a:ext>
            </a:extLst>
          </p:cNvPr>
          <p:cNvSpPr>
            <a:spLocks noGrp="1"/>
          </p:cNvSpPr>
          <p:nvPr>
            <p:ph type="body" sz="quarter" idx="12"/>
          </p:nvPr>
        </p:nvSpPr>
        <p:spPr/>
        <p:txBody>
          <a:bodyPr/>
          <a:lstStyle/>
          <a:p>
            <a:r>
              <a:rPr lang="en-US" dirty="0"/>
              <a:t>FAR = 0.07 across site; 0.2 on developable portion; developable portion = 33% of total site</a:t>
            </a:r>
          </a:p>
        </p:txBody>
      </p:sp>
      <p:pic>
        <p:nvPicPr>
          <p:cNvPr id="4" name="Picture 3">
            <a:extLst>
              <a:ext uri="{FF2B5EF4-FFF2-40B4-BE49-F238E27FC236}">
                <a16:creationId xmlns:a16="http://schemas.microsoft.com/office/drawing/2014/main" id="{9864B0FC-5E0E-EB71-6042-41F6C0C74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10" y="685800"/>
            <a:ext cx="8686800" cy="5620871"/>
          </a:xfrm>
          <a:prstGeom prst="rect">
            <a:avLst/>
          </a:prstGeom>
        </p:spPr>
      </p:pic>
      <p:sp>
        <p:nvSpPr>
          <p:cNvPr id="3" name="TextBox 2">
            <a:extLst>
              <a:ext uri="{FF2B5EF4-FFF2-40B4-BE49-F238E27FC236}">
                <a16:creationId xmlns:a16="http://schemas.microsoft.com/office/drawing/2014/main" id="{63459435-EAA3-D4F1-B8D8-4A2335C248FE}"/>
              </a:ext>
            </a:extLst>
          </p:cNvPr>
          <p:cNvSpPr txBox="1"/>
          <p:nvPr/>
        </p:nvSpPr>
        <p:spPr>
          <a:xfrm>
            <a:off x="5848351" y="5475674"/>
            <a:ext cx="3087084" cy="830997"/>
          </a:xfrm>
          <a:prstGeom prst="rect">
            <a:avLst/>
          </a:prstGeom>
          <a:solidFill>
            <a:schemeClr val="bg1"/>
          </a:solidFill>
        </p:spPr>
        <p:txBody>
          <a:bodyPr wrap="square" rtlCol="0">
            <a:spAutoFit/>
          </a:bodyPr>
          <a:lstStyle/>
          <a:p>
            <a:pPr algn="l"/>
            <a:r>
              <a:rPr lang="en-US" sz="1200" dirty="0">
                <a:latin typeface="+mn-lt"/>
              </a:rPr>
              <a:t>Floor area: 25,000 sf</a:t>
            </a:r>
          </a:p>
          <a:p>
            <a:pPr algn="l"/>
            <a:r>
              <a:rPr lang="en-US" sz="1200" dirty="0">
                <a:latin typeface="+mn-lt"/>
              </a:rPr>
              <a:t>Building height: 1 story</a:t>
            </a:r>
          </a:p>
          <a:p>
            <a:pPr algn="l"/>
            <a:r>
              <a:rPr lang="en-US" sz="1200" dirty="0">
                <a:latin typeface="+mn-lt"/>
              </a:rPr>
              <a:t>Parking: 42 spaces, 1 loading dock</a:t>
            </a:r>
          </a:p>
          <a:p>
            <a:pPr algn="l"/>
            <a:r>
              <a:rPr lang="en-US" sz="1200" dirty="0">
                <a:latin typeface="+mn-lt"/>
              </a:rPr>
              <a:t>Development footprint: 2.7 acres</a:t>
            </a:r>
          </a:p>
        </p:txBody>
      </p:sp>
    </p:spTree>
    <p:extLst>
      <p:ext uri="{BB962C8B-B14F-4D97-AF65-F5344CB8AC3E}">
        <p14:creationId xmlns:p14="http://schemas.microsoft.com/office/powerpoint/2010/main" val="316266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5374-918A-4974-AA7E-4E709E592875}"/>
              </a:ext>
            </a:extLst>
          </p:cNvPr>
          <p:cNvSpPr>
            <a:spLocks noGrp="1"/>
          </p:cNvSpPr>
          <p:nvPr>
            <p:ph type="title"/>
          </p:nvPr>
        </p:nvSpPr>
        <p:spPr/>
        <p:txBody>
          <a:bodyPr/>
          <a:lstStyle/>
          <a:p>
            <a:r>
              <a:rPr lang="en-US" dirty="0"/>
              <a:t>Development Potential:  Residential</a:t>
            </a:r>
          </a:p>
        </p:txBody>
      </p:sp>
      <p:sp>
        <p:nvSpPr>
          <p:cNvPr id="3" name="Text Placeholder 2">
            <a:extLst>
              <a:ext uri="{FF2B5EF4-FFF2-40B4-BE49-F238E27FC236}">
                <a16:creationId xmlns:a16="http://schemas.microsoft.com/office/drawing/2014/main" id="{9C2D01F4-AC09-A0B6-CB0D-A91ADC4E61C9}"/>
              </a:ext>
            </a:extLst>
          </p:cNvPr>
          <p:cNvSpPr>
            <a:spLocks noGrp="1"/>
          </p:cNvSpPr>
          <p:nvPr>
            <p:ph type="body" sz="quarter" idx="11"/>
          </p:nvPr>
        </p:nvSpPr>
        <p:spPr>
          <a:xfrm>
            <a:off x="241740" y="685800"/>
            <a:ext cx="4107192" cy="2286000"/>
          </a:xfrm>
        </p:spPr>
        <p:txBody>
          <a:bodyPr/>
          <a:lstStyle/>
          <a:p>
            <a:r>
              <a:rPr lang="en-US" dirty="0"/>
              <a:t>Housing demand in the region strong with limited inventory and ongoing demand</a:t>
            </a:r>
          </a:p>
          <a:p>
            <a:r>
              <a:rPr lang="en-US" dirty="0"/>
              <a:t>State policies, such as Housing Choice, support housing production</a:t>
            </a:r>
          </a:p>
          <a:p>
            <a:r>
              <a:rPr lang="en-US" dirty="0"/>
              <a:t>Townhouses or loft units likely given relatively small site</a:t>
            </a:r>
          </a:p>
        </p:txBody>
      </p:sp>
      <p:sp>
        <p:nvSpPr>
          <p:cNvPr id="8" name="Text Placeholder 7">
            <a:extLst>
              <a:ext uri="{FF2B5EF4-FFF2-40B4-BE49-F238E27FC236}">
                <a16:creationId xmlns:a16="http://schemas.microsoft.com/office/drawing/2014/main" id="{1B029087-90DB-1161-296E-47B6039EB72E}"/>
              </a:ext>
            </a:extLst>
          </p:cNvPr>
          <p:cNvSpPr>
            <a:spLocks noGrp="1"/>
          </p:cNvSpPr>
          <p:nvPr>
            <p:ph type="body" sz="quarter" idx="12"/>
          </p:nvPr>
        </p:nvSpPr>
        <p:spPr/>
        <p:txBody>
          <a:bodyPr/>
          <a:lstStyle/>
          <a:p>
            <a:r>
              <a:rPr lang="en-US" dirty="0"/>
              <a:t>Sun Chronicle, April 2, 2022</a:t>
            </a:r>
          </a:p>
        </p:txBody>
      </p:sp>
      <p:pic>
        <p:nvPicPr>
          <p:cNvPr id="10" name="Picture 4" descr="751 Metacom Ave #15">
            <a:extLst>
              <a:ext uri="{FF2B5EF4-FFF2-40B4-BE49-F238E27FC236}">
                <a16:creationId xmlns:a16="http://schemas.microsoft.com/office/drawing/2014/main" id="{A31EFA27-FDB9-4016-B5AF-1BBA87803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386" b="18429"/>
          <a:stretch/>
        </p:blipFill>
        <p:spPr bwMode="auto">
          <a:xfrm>
            <a:off x="244849" y="3705966"/>
            <a:ext cx="4114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154FF74-9F5A-49B6-95FB-A460A87A8523}"/>
              </a:ext>
            </a:extLst>
          </p:cNvPr>
          <p:cNvSpPr txBox="1"/>
          <p:nvPr/>
        </p:nvSpPr>
        <p:spPr>
          <a:xfrm>
            <a:off x="226187" y="6420256"/>
            <a:ext cx="4038600" cy="276999"/>
          </a:xfrm>
          <a:prstGeom prst="rect">
            <a:avLst/>
          </a:prstGeom>
          <a:noFill/>
        </p:spPr>
        <p:txBody>
          <a:bodyPr wrap="square">
            <a:spAutoFit/>
          </a:bodyPr>
          <a:lstStyle/>
          <a:p>
            <a:pPr algn="l" fontAlgn="base"/>
            <a:r>
              <a:rPr lang="en-US" sz="1200" i="0" dirty="0">
                <a:effectLst/>
                <a:latin typeface="+mn-lt"/>
              </a:rPr>
              <a:t>751 Metacom Ave, Bristol, RI </a:t>
            </a:r>
          </a:p>
        </p:txBody>
      </p:sp>
      <p:pic>
        <p:nvPicPr>
          <p:cNvPr id="12" name="Picture 11">
            <a:extLst>
              <a:ext uri="{FF2B5EF4-FFF2-40B4-BE49-F238E27FC236}">
                <a16:creationId xmlns:a16="http://schemas.microsoft.com/office/drawing/2014/main" id="{C214C928-5D25-40F2-B46E-6F629C70EB86}"/>
              </a:ext>
            </a:extLst>
          </p:cNvPr>
          <p:cNvPicPr>
            <a:picLocks noChangeAspect="1"/>
          </p:cNvPicPr>
          <p:nvPr/>
        </p:nvPicPr>
        <p:blipFill rotWithShape="1">
          <a:blip r:embed="rId4">
            <a:extLst>
              <a:ext uri="{28A0092B-C50C-407E-A947-70E740481C1C}">
                <a14:useLocalDpi xmlns:a14="http://schemas.microsoft.com/office/drawing/2010/main" val="0"/>
              </a:ext>
            </a:extLst>
          </a:blip>
          <a:srcRect l="1657" t="12752"/>
          <a:stretch/>
        </p:blipFill>
        <p:spPr>
          <a:xfrm>
            <a:off x="4795069" y="685799"/>
            <a:ext cx="4122744" cy="2743201"/>
          </a:xfrm>
          <a:prstGeom prst="rect">
            <a:avLst/>
          </a:prstGeom>
        </p:spPr>
      </p:pic>
      <p:sp>
        <p:nvSpPr>
          <p:cNvPr id="16" name="TextBox 15">
            <a:extLst>
              <a:ext uri="{FF2B5EF4-FFF2-40B4-BE49-F238E27FC236}">
                <a16:creationId xmlns:a16="http://schemas.microsoft.com/office/drawing/2014/main" id="{646D058A-EB43-4526-8C0C-9A9B58F888AA}"/>
              </a:ext>
            </a:extLst>
          </p:cNvPr>
          <p:cNvSpPr txBox="1"/>
          <p:nvPr/>
        </p:nvSpPr>
        <p:spPr>
          <a:xfrm>
            <a:off x="4803013" y="3383537"/>
            <a:ext cx="3866600" cy="276999"/>
          </a:xfrm>
          <a:prstGeom prst="rect">
            <a:avLst/>
          </a:prstGeom>
          <a:noFill/>
        </p:spPr>
        <p:txBody>
          <a:bodyPr wrap="square">
            <a:spAutoFit/>
          </a:bodyPr>
          <a:lstStyle/>
          <a:p>
            <a:r>
              <a:rPr lang="en-US" sz="1200" dirty="0">
                <a:latin typeface="+mn-lt"/>
              </a:rPr>
              <a:t>Liberty Commons, Leominster, MA</a:t>
            </a:r>
          </a:p>
        </p:txBody>
      </p:sp>
      <p:sp>
        <p:nvSpPr>
          <p:cNvPr id="15" name="TextBox 14">
            <a:extLst>
              <a:ext uri="{FF2B5EF4-FFF2-40B4-BE49-F238E27FC236}">
                <a16:creationId xmlns:a16="http://schemas.microsoft.com/office/drawing/2014/main" id="{AFAAF703-7371-F25E-CD0F-08F578182F64}"/>
              </a:ext>
            </a:extLst>
          </p:cNvPr>
          <p:cNvSpPr txBox="1"/>
          <p:nvPr/>
        </p:nvSpPr>
        <p:spPr>
          <a:xfrm>
            <a:off x="4803013" y="6420256"/>
            <a:ext cx="3634613" cy="286453"/>
          </a:xfrm>
          <a:prstGeom prst="rect">
            <a:avLst/>
          </a:prstGeom>
          <a:noFill/>
        </p:spPr>
        <p:txBody>
          <a:bodyPr wrap="square">
            <a:spAutoFit/>
          </a:bodyPr>
          <a:lstStyle/>
          <a:p>
            <a:r>
              <a:rPr lang="en-US" sz="1200" dirty="0">
                <a:latin typeface="+mn-lt"/>
              </a:rPr>
              <a:t>Ipswich River Place Condos, North Reading, MA</a:t>
            </a:r>
          </a:p>
        </p:txBody>
      </p:sp>
      <p:pic>
        <p:nvPicPr>
          <p:cNvPr id="5122" name="Picture 2">
            <a:extLst>
              <a:ext uri="{FF2B5EF4-FFF2-40B4-BE49-F238E27FC236}">
                <a16:creationId xmlns:a16="http://schemas.microsoft.com/office/drawing/2014/main" id="{8019053C-BE9D-1D6E-1CF3-CFBF159F81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18" r="11044" b="5966"/>
          <a:stretch/>
        </p:blipFill>
        <p:spPr bwMode="auto">
          <a:xfrm>
            <a:off x="4811110" y="3715138"/>
            <a:ext cx="410429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05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7264-CD53-47CC-ADCE-0E873AFFB529}"/>
              </a:ext>
            </a:extLst>
          </p:cNvPr>
          <p:cNvSpPr>
            <a:spLocks noGrp="1"/>
          </p:cNvSpPr>
          <p:nvPr>
            <p:ph type="title"/>
          </p:nvPr>
        </p:nvSpPr>
        <p:spPr/>
        <p:txBody>
          <a:bodyPr/>
          <a:lstStyle/>
          <a:p>
            <a:r>
              <a:rPr lang="en-US" dirty="0"/>
              <a:t>Concept Plan: Residential Scenario</a:t>
            </a:r>
          </a:p>
        </p:txBody>
      </p:sp>
      <p:sp>
        <p:nvSpPr>
          <p:cNvPr id="3" name="Text Placeholder 2">
            <a:extLst>
              <a:ext uri="{FF2B5EF4-FFF2-40B4-BE49-F238E27FC236}">
                <a16:creationId xmlns:a16="http://schemas.microsoft.com/office/drawing/2014/main" id="{1AD448E3-57B6-B9C1-AE29-BA1E486E5981}"/>
              </a:ext>
            </a:extLst>
          </p:cNvPr>
          <p:cNvSpPr>
            <a:spLocks noGrp="1"/>
          </p:cNvSpPr>
          <p:nvPr>
            <p:ph type="body" sz="quarter" idx="12"/>
          </p:nvPr>
        </p:nvSpPr>
        <p:spPr/>
        <p:txBody>
          <a:bodyPr/>
          <a:lstStyle/>
          <a:p>
            <a:r>
              <a:rPr lang="en-US" dirty="0"/>
              <a:t>Density = 5 units/ac across site; 15 units/acre on developable portion; developable portion = 33% of total site</a:t>
            </a:r>
          </a:p>
        </p:txBody>
      </p:sp>
      <p:pic>
        <p:nvPicPr>
          <p:cNvPr id="4" name="Picture 3">
            <a:extLst>
              <a:ext uri="{FF2B5EF4-FFF2-40B4-BE49-F238E27FC236}">
                <a16:creationId xmlns:a16="http://schemas.microsoft.com/office/drawing/2014/main" id="{857971EF-DB4C-F00F-4480-E8877D298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10" y="685800"/>
            <a:ext cx="8676290" cy="5614070"/>
          </a:xfrm>
          <a:prstGeom prst="rect">
            <a:avLst/>
          </a:prstGeom>
        </p:spPr>
      </p:pic>
      <p:sp>
        <p:nvSpPr>
          <p:cNvPr id="5" name="TextBox 4">
            <a:extLst>
              <a:ext uri="{FF2B5EF4-FFF2-40B4-BE49-F238E27FC236}">
                <a16:creationId xmlns:a16="http://schemas.microsoft.com/office/drawing/2014/main" id="{CA8463C4-8F32-5627-5F89-9FF32FF92125}"/>
              </a:ext>
            </a:extLst>
          </p:cNvPr>
          <p:cNvSpPr txBox="1"/>
          <p:nvPr/>
        </p:nvSpPr>
        <p:spPr>
          <a:xfrm>
            <a:off x="5828316" y="5468873"/>
            <a:ext cx="3087084" cy="830997"/>
          </a:xfrm>
          <a:prstGeom prst="rect">
            <a:avLst/>
          </a:prstGeom>
          <a:solidFill>
            <a:schemeClr val="bg1"/>
          </a:solidFill>
        </p:spPr>
        <p:txBody>
          <a:bodyPr wrap="square" rtlCol="0">
            <a:spAutoFit/>
          </a:bodyPr>
          <a:lstStyle/>
          <a:p>
            <a:pPr algn="l"/>
            <a:r>
              <a:rPr lang="en-US" sz="1200" dirty="0">
                <a:latin typeface="+mn-lt"/>
              </a:rPr>
              <a:t>Residential: 41 units  (1,150 -1,450 sf)</a:t>
            </a:r>
          </a:p>
          <a:p>
            <a:pPr algn="l"/>
            <a:r>
              <a:rPr lang="en-US" sz="1200" dirty="0">
                <a:latin typeface="+mn-lt"/>
              </a:rPr>
              <a:t>Building height: 2.5 stories</a:t>
            </a:r>
          </a:p>
          <a:p>
            <a:pPr algn="l"/>
            <a:r>
              <a:rPr lang="en-US" sz="1200" dirty="0">
                <a:latin typeface="+mn-lt"/>
              </a:rPr>
              <a:t>Parking: 49 spaces + 41 garages</a:t>
            </a:r>
          </a:p>
          <a:p>
            <a:pPr algn="l"/>
            <a:r>
              <a:rPr lang="en-US" sz="1200" dirty="0">
                <a:latin typeface="+mn-lt"/>
              </a:rPr>
              <a:t>Development footprint: 2.7 acres</a:t>
            </a:r>
          </a:p>
        </p:txBody>
      </p:sp>
    </p:spTree>
    <p:extLst>
      <p:ext uri="{BB962C8B-B14F-4D97-AF65-F5344CB8AC3E}">
        <p14:creationId xmlns:p14="http://schemas.microsoft.com/office/powerpoint/2010/main" val="78483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5374-918A-4974-AA7E-4E709E592875}"/>
              </a:ext>
            </a:extLst>
          </p:cNvPr>
          <p:cNvSpPr>
            <a:spLocks noGrp="1"/>
          </p:cNvSpPr>
          <p:nvPr>
            <p:ph type="title"/>
          </p:nvPr>
        </p:nvSpPr>
        <p:spPr/>
        <p:txBody>
          <a:bodyPr/>
          <a:lstStyle/>
          <a:p>
            <a:r>
              <a:rPr lang="en-US" dirty="0"/>
              <a:t>Development Potential:  Mixed Use/loft</a:t>
            </a:r>
          </a:p>
        </p:txBody>
      </p:sp>
      <p:sp>
        <p:nvSpPr>
          <p:cNvPr id="4" name="Text Placeholder 3">
            <a:extLst>
              <a:ext uri="{FF2B5EF4-FFF2-40B4-BE49-F238E27FC236}">
                <a16:creationId xmlns:a16="http://schemas.microsoft.com/office/drawing/2014/main" id="{1F8E6CE5-AA62-AF4C-2B2B-4D10F3E6BD63}"/>
              </a:ext>
            </a:extLst>
          </p:cNvPr>
          <p:cNvSpPr>
            <a:spLocks noGrp="1"/>
          </p:cNvSpPr>
          <p:nvPr>
            <p:ph type="body" sz="quarter" idx="11"/>
          </p:nvPr>
        </p:nvSpPr>
        <p:spPr>
          <a:xfrm>
            <a:off x="241740" y="685800"/>
            <a:ext cx="3568260" cy="2057400"/>
          </a:xfrm>
        </p:spPr>
        <p:txBody>
          <a:bodyPr/>
          <a:lstStyle/>
          <a:p>
            <a:pPr marL="0" indent="0">
              <a:buNone/>
            </a:pPr>
            <a:r>
              <a:rPr lang="en-US" dirty="0"/>
              <a:t>Mix of uses</a:t>
            </a:r>
          </a:p>
          <a:p>
            <a:r>
              <a:rPr lang="en-US" dirty="0"/>
              <a:t>Brewery, small manufacturing studios, maker spaces</a:t>
            </a:r>
          </a:p>
          <a:p>
            <a:r>
              <a:rPr lang="en-US" dirty="0"/>
              <a:t>Residential lofts spaces or life/workspaces</a:t>
            </a:r>
          </a:p>
          <a:p>
            <a:r>
              <a:rPr lang="en-US" dirty="0"/>
              <a:t>New construction</a:t>
            </a:r>
          </a:p>
        </p:txBody>
      </p:sp>
      <p:sp>
        <p:nvSpPr>
          <p:cNvPr id="3" name="Text Placeholder 2">
            <a:extLst>
              <a:ext uri="{FF2B5EF4-FFF2-40B4-BE49-F238E27FC236}">
                <a16:creationId xmlns:a16="http://schemas.microsoft.com/office/drawing/2014/main" id="{222617D2-663E-9019-830D-761E6909F6D3}"/>
              </a:ext>
            </a:extLst>
          </p:cNvPr>
          <p:cNvSpPr>
            <a:spLocks noGrp="1"/>
          </p:cNvSpPr>
          <p:nvPr>
            <p:ph type="body" sz="quarter" idx="12"/>
          </p:nvPr>
        </p:nvSpPr>
        <p:spPr/>
        <p:txBody>
          <a:bodyPr/>
          <a:lstStyle/>
          <a:p>
            <a:r>
              <a:rPr lang="en-US" sz="900" dirty="0">
                <a:hlinkClick r:id="rId2">
                  <a:extLst>
                    <a:ext uri="{A12FA001-AC4F-418D-AE19-62706E023703}">
                      <ahyp:hlinkClr xmlns:ahyp="http://schemas.microsoft.com/office/drawing/2018/hyperlinkcolor" val="tx"/>
                    </a:ext>
                  </a:extLst>
                </a:hlinkClick>
              </a:rPr>
              <a:t>https://newengland.com/today/travel/massachusetts/guide-to-central-massachusetts-craft-breweries/</a:t>
            </a:r>
            <a:r>
              <a:rPr lang="en-US" sz="900" dirty="0"/>
              <a:t>; https://www.facebook.com/Technocopia/</a:t>
            </a:r>
          </a:p>
        </p:txBody>
      </p:sp>
      <p:pic>
        <p:nvPicPr>
          <p:cNvPr id="7" name="Picture 6" descr="1110 Central Avenue - Photo 1">
            <a:extLst>
              <a:ext uri="{FF2B5EF4-FFF2-40B4-BE49-F238E27FC236}">
                <a16:creationId xmlns:a16="http://schemas.microsoft.com/office/drawing/2014/main" id="{3D470B79-82CC-4694-80D1-1EE9AEF6C5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4"/>
          <a:stretch/>
        </p:blipFill>
        <p:spPr bwMode="auto">
          <a:xfrm>
            <a:off x="4811110" y="698261"/>
            <a:ext cx="4114800" cy="27307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2B9DD8-D898-4889-878C-8D5CC9E859F3}"/>
              </a:ext>
            </a:extLst>
          </p:cNvPr>
          <p:cNvSpPr txBox="1"/>
          <p:nvPr/>
        </p:nvSpPr>
        <p:spPr>
          <a:xfrm>
            <a:off x="4800600" y="3441555"/>
            <a:ext cx="4232492" cy="276999"/>
          </a:xfrm>
          <a:prstGeom prst="rect">
            <a:avLst/>
          </a:prstGeom>
          <a:noFill/>
        </p:spPr>
        <p:txBody>
          <a:bodyPr wrap="square">
            <a:spAutoFit/>
          </a:bodyPr>
          <a:lstStyle/>
          <a:p>
            <a:r>
              <a:rPr lang="en-US" sz="1200" dirty="0">
                <a:latin typeface="+mn-lt"/>
              </a:rPr>
              <a:t>Ten Mile River Lofts, 1110 Central Ave, Pawtucket, RI 02861</a:t>
            </a:r>
          </a:p>
        </p:txBody>
      </p:sp>
      <p:pic>
        <p:nvPicPr>
          <p:cNvPr id="6146" name="Picture 2">
            <a:extLst>
              <a:ext uri="{FF2B5EF4-FFF2-40B4-BE49-F238E27FC236}">
                <a16:creationId xmlns:a16="http://schemas.microsoft.com/office/drawing/2014/main" id="{15D5699C-1A31-A7BB-5B84-FDA0CC56B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87" b="90"/>
          <a:stretch/>
        </p:blipFill>
        <p:spPr bwMode="auto">
          <a:xfrm>
            <a:off x="4813300" y="3744950"/>
            <a:ext cx="4102100" cy="27389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47B058-0FF0-4186-352A-DA16EEF3C3CB}"/>
              </a:ext>
            </a:extLst>
          </p:cNvPr>
          <p:cNvSpPr txBox="1"/>
          <p:nvPr/>
        </p:nvSpPr>
        <p:spPr>
          <a:xfrm>
            <a:off x="4754425" y="6435909"/>
            <a:ext cx="4232492" cy="276999"/>
          </a:xfrm>
          <a:prstGeom prst="rect">
            <a:avLst/>
          </a:prstGeom>
          <a:noFill/>
        </p:spPr>
        <p:txBody>
          <a:bodyPr wrap="square">
            <a:spAutoFit/>
          </a:bodyPr>
          <a:lstStyle/>
          <a:p>
            <a:r>
              <a:rPr lang="en-US" sz="1200" dirty="0" err="1">
                <a:latin typeface="+mn-lt"/>
              </a:rPr>
              <a:t>Wormtown</a:t>
            </a:r>
            <a:r>
              <a:rPr lang="en-US" sz="1200" dirty="0">
                <a:latin typeface="+mn-lt"/>
              </a:rPr>
              <a:t> Brewery, Worcester, MA</a:t>
            </a:r>
          </a:p>
        </p:txBody>
      </p:sp>
      <p:pic>
        <p:nvPicPr>
          <p:cNvPr id="1026" name="Picture 2" descr="No photo description available.">
            <a:extLst>
              <a:ext uri="{FF2B5EF4-FFF2-40B4-BE49-F238E27FC236}">
                <a16:creationId xmlns:a16="http://schemas.microsoft.com/office/drawing/2014/main" id="{C5934B57-76C1-035B-06CB-667390510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10" y="3234195"/>
            <a:ext cx="4332890" cy="32496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9C4FF3-4E84-1B63-61E6-247358FFB38D}"/>
              </a:ext>
            </a:extLst>
          </p:cNvPr>
          <p:cNvSpPr txBox="1"/>
          <p:nvPr/>
        </p:nvSpPr>
        <p:spPr>
          <a:xfrm>
            <a:off x="215828" y="6435908"/>
            <a:ext cx="4232492" cy="276999"/>
          </a:xfrm>
          <a:prstGeom prst="rect">
            <a:avLst/>
          </a:prstGeom>
          <a:noFill/>
        </p:spPr>
        <p:txBody>
          <a:bodyPr wrap="square">
            <a:spAutoFit/>
          </a:bodyPr>
          <a:lstStyle/>
          <a:p>
            <a:r>
              <a:rPr lang="en-US" sz="1200" dirty="0" err="1">
                <a:latin typeface="+mn-lt"/>
              </a:rPr>
              <a:t>Technocopia</a:t>
            </a:r>
            <a:r>
              <a:rPr lang="en-US" sz="1200" dirty="0">
                <a:latin typeface="+mn-lt"/>
              </a:rPr>
              <a:t> marketspace, Worcester</a:t>
            </a:r>
          </a:p>
        </p:txBody>
      </p:sp>
    </p:spTree>
    <p:extLst>
      <p:ext uri="{BB962C8B-B14F-4D97-AF65-F5344CB8AC3E}">
        <p14:creationId xmlns:p14="http://schemas.microsoft.com/office/powerpoint/2010/main" val="281614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7264-CD53-47CC-ADCE-0E873AFFB529}"/>
              </a:ext>
            </a:extLst>
          </p:cNvPr>
          <p:cNvSpPr>
            <a:spLocks noGrp="1"/>
          </p:cNvSpPr>
          <p:nvPr>
            <p:ph type="title"/>
          </p:nvPr>
        </p:nvSpPr>
        <p:spPr/>
        <p:txBody>
          <a:bodyPr/>
          <a:lstStyle/>
          <a:p>
            <a:r>
              <a:rPr lang="en-US" dirty="0"/>
              <a:t>Concept Plan:  Mixed Use/Loft Scenario</a:t>
            </a:r>
          </a:p>
        </p:txBody>
      </p:sp>
      <p:sp>
        <p:nvSpPr>
          <p:cNvPr id="6" name="Text Placeholder 5">
            <a:extLst>
              <a:ext uri="{FF2B5EF4-FFF2-40B4-BE49-F238E27FC236}">
                <a16:creationId xmlns:a16="http://schemas.microsoft.com/office/drawing/2014/main" id="{141618C3-9A19-482B-8E0C-FA79B32F7DAA}"/>
              </a:ext>
            </a:extLst>
          </p:cNvPr>
          <p:cNvSpPr>
            <a:spLocks noGrp="1"/>
          </p:cNvSpPr>
          <p:nvPr>
            <p:ph type="body" sz="quarter" idx="12"/>
          </p:nvPr>
        </p:nvSpPr>
        <p:spPr/>
        <p:txBody>
          <a:bodyPr/>
          <a:lstStyle/>
          <a:p>
            <a:r>
              <a:rPr lang="en-US" dirty="0"/>
              <a:t>FAR = 0.1 across site; 0.3 on developable portion; developable portion = 33% of total site</a:t>
            </a:r>
          </a:p>
        </p:txBody>
      </p:sp>
      <p:pic>
        <p:nvPicPr>
          <p:cNvPr id="5" name="Picture 4">
            <a:extLst>
              <a:ext uri="{FF2B5EF4-FFF2-40B4-BE49-F238E27FC236}">
                <a16:creationId xmlns:a16="http://schemas.microsoft.com/office/drawing/2014/main" id="{BCF4BFD3-9CCC-E288-69A0-611476F9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10" y="685800"/>
            <a:ext cx="8676290" cy="5614070"/>
          </a:xfrm>
          <a:prstGeom prst="rect">
            <a:avLst/>
          </a:prstGeom>
        </p:spPr>
      </p:pic>
      <p:sp>
        <p:nvSpPr>
          <p:cNvPr id="8" name="TextBox 7">
            <a:extLst>
              <a:ext uri="{FF2B5EF4-FFF2-40B4-BE49-F238E27FC236}">
                <a16:creationId xmlns:a16="http://schemas.microsoft.com/office/drawing/2014/main" id="{F0D56D24-B685-FE49-17D1-BF6AD173C565}"/>
              </a:ext>
            </a:extLst>
          </p:cNvPr>
          <p:cNvSpPr txBox="1"/>
          <p:nvPr/>
        </p:nvSpPr>
        <p:spPr>
          <a:xfrm>
            <a:off x="5838826" y="5488328"/>
            <a:ext cx="3087084" cy="830997"/>
          </a:xfrm>
          <a:prstGeom prst="rect">
            <a:avLst/>
          </a:prstGeom>
          <a:solidFill>
            <a:schemeClr val="bg1"/>
          </a:solidFill>
        </p:spPr>
        <p:txBody>
          <a:bodyPr wrap="square" rtlCol="0">
            <a:spAutoFit/>
          </a:bodyPr>
          <a:lstStyle/>
          <a:p>
            <a:pPr algn="l"/>
            <a:r>
              <a:rPr lang="en-US" sz="1200" dirty="0">
                <a:latin typeface="+mn-lt"/>
              </a:rPr>
              <a:t>Floor area: 36,000 sf </a:t>
            </a:r>
          </a:p>
          <a:p>
            <a:pPr algn="l"/>
            <a:r>
              <a:rPr lang="en-US" sz="1200" dirty="0">
                <a:latin typeface="+mn-lt"/>
              </a:rPr>
              <a:t>Building height: 2 story</a:t>
            </a:r>
          </a:p>
          <a:p>
            <a:pPr algn="l"/>
            <a:r>
              <a:rPr lang="en-US" sz="1200" dirty="0">
                <a:latin typeface="+mn-lt"/>
              </a:rPr>
              <a:t>Parking: 73 spaces, 1 loading dock</a:t>
            </a:r>
          </a:p>
          <a:p>
            <a:pPr algn="l"/>
            <a:r>
              <a:rPr lang="en-US" sz="1200" dirty="0">
                <a:latin typeface="+mn-lt"/>
              </a:rPr>
              <a:t>Development footprint: 2.7 acres</a:t>
            </a:r>
          </a:p>
        </p:txBody>
      </p:sp>
    </p:spTree>
    <p:extLst>
      <p:ext uri="{BB962C8B-B14F-4D97-AF65-F5344CB8AC3E}">
        <p14:creationId xmlns:p14="http://schemas.microsoft.com/office/powerpoint/2010/main" val="277965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453F-6764-42C2-8C16-D932325F17A7}"/>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2B6D7C00-1940-48D4-BAEE-7F07F0832D87}"/>
              </a:ext>
            </a:extLst>
          </p:cNvPr>
          <p:cNvSpPr>
            <a:spLocks noGrp="1"/>
          </p:cNvSpPr>
          <p:nvPr>
            <p:ph type="body" sz="quarter" idx="11"/>
          </p:nvPr>
        </p:nvSpPr>
        <p:spPr>
          <a:xfrm>
            <a:off x="241740" y="685800"/>
            <a:ext cx="3796860" cy="1905000"/>
          </a:xfrm>
        </p:spPr>
        <p:txBody>
          <a:bodyPr/>
          <a:lstStyle/>
          <a:p>
            <a:pPr marL="342900" indent="-342900">
              <a:buFont typeface="+mj-lt"/>
              <a:buAutoNum type="arabicPeriod"/>
            </a:pPr>
            <a:r>
              <a:rPr lang="en-US" dirty="0"/>
              <a:t>Project History and Goals</a:t>
            </a:r>
          </a:p>
          <a:p>
            <a:pPr marL="342900" indent="-342900">
              <a:buFont typeface="+mj-lt"/>
              <a:buAutoNum type="arabicPeriod"/>
            </a:pPr>
            <a:r>
              <a:rPr lang="en-US" dirty="0"/>
              <a:t>Site and Regulatory Analysis </a:t>
            </a:r>
          </a:p>
          <a:p>
            <a:pPr marL="342900" indent="-342900">
              <a:buFont typeface="+mj-lt"/>
              <a:buAutoNum type="arabicPeriod"/>
            </a:pPr>
            <a:r>
              <a:rPr lang="en-US" dirty="0"/>
              <a:t>Development Potential</a:t>
            </a:r>
          </a:p>
          <a:p>
            <a:pPr marL="342900" indent="-342900">
              <a:buFont typeface="+mj-lt"/>
              <a:buAutoNum type="arabicPeriod"/>
            </a:pPr>
            <a:r>
              <a:rPr lang="en-US" dirty="0"/>
              <a:t>Implementation Process</a:t>
            </a:r>
          </a:p>
          <a:p>
            <a:pPr>
              <a:buFont typeface="Symbol" panose="05050102010706020507" pitchFamily="18" charset="2"/>
              <a:buChar char="-"/>
            </a:pPr>
            <a:endParaRPr lang="en-US" dirty="0"/>
          </a:p>
          <a:p>
            <a:endParaRPr lang="en-US" dirty="0"/>
          </a:p>
        </p:txBody>
      </p:sp>
      <p:sp>
        <p:nvSpPr>
          <p:cNvPr id="4" name="Text Placeholder 3">
            <a:extLst>
              <a:ext uri="{FF2B5EF4-FFF2-40B4-BE49-F238E27FC236}">
                <a16:creationId xmlns:a16="http://schemas.microsoft.com/office/drawing/2014/main" id="{B0B493D6-6670-49BB-B88D-0BEB3D2E6C2B}"/>
              </a:ext>
            </a:extLst>
          </p:cNvPr>
          <p:cNvSpPr>
            <a:spLocks noGrp="1"/>
          </p:cNvSpPr>
          <p:nvPr>
            <p:ph type="body" sz="quarter" idx="12"/>
          </p:nvPr>
        </p:nvSpPr>
        <p:spPr/>
        <p:txBody>
          <a:bodyPr/>
          <a:lstStyle/>
          <a:p>
            <a:endParaRPr lang="en-US"/>
          </a:p>
        </p:txBody>
      </p:sp>
      <p:grpSp>
        <p:nvGrpSpPr>
          <p:cNvPr id="20" name="Group 19">
            <a:extLst>
              <a:ext uri="{FF2B5EF4-FFF2-40B4-BE49-F238E27FC236}">
                <a16:creationId xmlns:a16="http://schemas.microsoft.com/office/drawing/2014/main" id="{2ED350BD-A14B-4E32-A837-E6A3AAFFBAE6}"/>
              </a:ext>
            </a:extLst>
          </p:cNvPr>
          <p:cNvGrpSpPr/>
          <p:nvPr/>
        </p:nvGrpSpPr>
        <p:grpSpPr>
          <a:xfrm>
            <a:off x="533400" y="5562600"/>
            <a:ext cx="3202426" cy="814908"/>
            <a:chOff x="641284" y="3379398"/>
            <a:chExt cx="3202426" cy="814908"/>
          </a:xfrm>
        </p:grpSpPr>
        <p:pic>
          <p:nvPicPr>
            <p:cNvPr id="13" name="Picture 12">
              <a:extLst>
                <a:ext uri="{FF2B5EF4-FFF2-40B4-BE49-F238E27FC236}">
                  <a16:creationId xmlns:a16="http://schemas.microsoft.com/office/drawing/2014/main" id="{C89969F1-C4A1-4390-9F38-737D0CA97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420" y="3379398"/>
              <a:ext cx="2199290" cy="464136"/>
            </a:xfrm>
            <a:prstGeom prst="rect">
              <a:avLst/>
            </a:prstGeom>
          </p:spPr>
        </p:pic>
        <p:pic>
          <p:nvPicPr>
            <p:cNvPr id="17" name="Picture 16">
              <a:extLst>
                <a:ext uri="{FF2B5EF4-FFF2-40B4-BE49-F238E27FC236}">
                  <a16:creationId xmlns:a16="http://schemas.microsoft.com/office/drawing/2014/main" id="{D57E82BD-DFE2-4458-9926-31C52A0F8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544" y="3899580"/>
              <a:ext cx="648457" cy="287367"/>
            </a:xfrm>
            <a:prstGeom prst="rect">
              <a:avLst/>
            </a:prstGeom>
          </p:spPr>
        </p:pic>
        <p:pic>
          <p:nvPicPr>
            <p:cNvPr id="19" name="Picture 18">
              <a:extLst>
                <a:ext uri="{FF2B5EF4-FFF2-40B4-BE49-F238E27FC236}">
                  <a16:creationId xmlns:a16="http://schemas.microsoft.com/office/drawing/2014/main" id="{1DA8D286-7A91-4A75-9231-054720858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84" y="3420533"/>
              <a:ext cx="806516" cy="773773"/>
            </a:xfrm>
            <a:prstGeom prst="rect">
              <a:avLst/>
            </a:prstGeom>
          </p:spPr>
        </p:pic>
        <p:pic>
          <p:nvPicPr>
            <p:cNvPr id="1026" name="Picture 2" descr="About Our Firm — Goode Landscape Studio">
              <a:extLst>
                <a:ext uri="{FF2B5EF4-FFF2-40B4-BE49-F238E27FC236}">
                  <a16:creationId xmlns:a16="http://schemas.microsoft.com/office/drawing/2014/main" id="{0C9D709F-8232-47F1-93A0-487486F37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200" y="3881244"/>
              <a:ext cx="474263" cy="23540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3AB1D824-CF3D-40E9-A019-0C483DF2D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695492" y="1425394"/>
            <a:ext cx="5963654" cy="4472741"/>
          </a:xfrm>
          <a:prstGeom prst="rect">
            <a:avLst/>
          </a:prstGeom>
        </p:spPr>
      </p:pic>
      <p:sp>
        <p:nvSpPr>
          <p:cNvPr id="12" name="TextBox 11">
            <a:extLst>
              <a:ext uri="{FF2B5EF4-FFF2-40B4-BE49-F238E27FC236}">
                <a16:creationId xmlns:a16="http://schemas.microsoft.com/office/drawing/2014/main" id="{364E7D64-FD9F-0471-AFC6-612BC0ACF7DA}"/>
              </a:ext>
            </a:extLst>
          </p:cNvPr>
          <p:cNvSpPr txBox="1"/>
          <p:nvPr/>
        </p:nvSpPr>
        <p:spPr>
          <a:xfrm>
            <a:off x="228600" y="5157114"/>
            <a:ext cx="4104290" cy="338554"/>
          </a:xfrm>
          <a:prstGeom prst="rect">
            <a:avLst/>
          </a:prstGeom>
          <a:noFill/>
        </p:spPr>
        <p:txBody>
          <a:bodyPr wrap="square">
            <a:spAutoFit/>
          </a:bodyPr>
          <a:lstStyle/>
          <a:p>
            <a:r>
              <a:rPr lang="en-US" sz="1600" b="0" i="1" u="none" strike="noStrike" baseline="0" dirty="0">
                <a:solidFill>
                  <a:srgbClr val="000000"/>
                </a:solidFill>
                <a:latin typeface="+mn-lt"/>
              </a:rPr>
              <a:t> FY22 Real Estate Services Technical Assistance </a:t>
            </a:r>
            <a:endParaRPr lang="en-US" sz="1600" i="1" dirty="0">
              <a:latin typeface="+mn-lt"/>
            </a:endParaRPr>
          </a:p>
        </p:txBody>
      </p:sp>
    </p:spTree>
    <p:extLst>
      <p:ext uri="{BB962C8B-B14F-4D97-AF65-F5344CB8AC3E}">
        <p14:creationId xmlns:p14="http://schemas.microsoft.com/office/powerpoint/2010/main" val="285365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50F2-B6B0-48F1-9310-CCC8659D0DF8}"/>
              </a:ext>
            </a:extLst>
          </p:cNvPr>
          <p:cNvSpPr>
            <a:spLocks noGrp="1"/>
          </p:cNvSpPr>
          <p:nvPr>
            <p:ph type="title"/>
          </p:nvPr>
        </p:nvSpPr>
        <p:spPr/>
        <p:txBody>
          <a:bodyPr/>
          <a:lstStyle/>
          <a:p>
            <a:r>
              <a:rPr lang="en-US" dirty="0"/>
              <a:t>Amenities To Complement Development</a:t>
            </a:r>
          </a:p>
        </p:txBody>
      </p:sp>
      <p:sp>
        <p:nvSpPr>
          <p:cNvPr id="7" name="Text Placeholder 6">
            <a:extLst>
              <a:ext uri="{FF2B5EF4-FFF2-40B4-BE49-F238E27FC236}">
                <a16:creationId xmlns:a16="http://schemas.microsoft.com/office/drawing/2014/main" id="{1EE46768-9BC1-435E-8B54-CC094D046B92}"/>
              </a:ext>
            </a:extLst>
          </p:cNvPr>
          <p:cNvSpPr>
            <a:spLocks noGrp="1"/>
          </p:cNvSpPr>
          <p:nvPr>
            <p:ph type="body" sz="quarter" idx="11"/>
          </p:nvPr>
        </p:nvSpPr>
        <p:spPr/>
        <p:txBody>
          <a:bodyPr/>
          <a:lstStyle/>
          <a:p>
            <a:r>
              <a:rPr lang="en-US" dirty="0"/>
              <a:t>Waterfront access for fishing, kayaking, and walking</a:t>
            </a:r>
          </a:p>
          <a:p>
            <a:r>
              <a:rPr lang="en-US" dirty="0"/>
              <a:t>Open space trails and natural habitat to serve new development and surrounding residential areas</a:t>
            </a:r>
          </a:p>
          <a:p>
            <a:r>
              <a:rPr lang="en-US" dirty="0"/>
              <a:t>Interpretive signage:  history of site, natural environment of the river</a:t>
            </a:r>
          </a:p>
        </p:txBody>
      </p:sp>
      <p:sp>
        <p:nvSpPr>
          <p:cNvPr id="8" name="Text Placeholder 7">
            <a:extLst>
              <a:ext uri="{FF2B5EF4-FFF2-40B4-BE49-F238E27FC236}">
                <a16:creationId xmlns:a16="http://schemas.microsoft.com/office/drawing/2014/main" id="{66925455-0503-4B33-A094-2119E9F1E5A4}"/>
              </a:ext>
            </a:extLst>
          </p:cNvPr>
          <p:cNvSpPr>
            <a:spLocks noGrp="1"/>
          </p:cNvSpPr>
          <p:nvPr>
            <p:ph type="body" sz="quarter" idx="12"/>
          </p:nvPr>
        </p:nvSpPr>
        <p:spPr/>
        <p:txBody>
          <a:bodyPr/>
          <a:lstStyle/>
          <a:p>
            <a:r>
              <a:rPr lang="en-US" dirty="0">
                <a:hlinkClick r:id="rId2"/>
              </a:rPr>
              <a:t>https://asri.org/hike/wildliferefuges/caratunk-wildlife-refuge.html</a:t>
            </a:r>
            <a:r>
              <a:rPr lang="en-US" dirty="0"/>
              <a:t>; https://www.traillink.com/trail-gallery/ten-mile-river-greenway/</a:t>
            </a:r>
          </a:p>
        </p:txBody>
      </p:sp>
      <p:pic>
        <p:nvPicPr>
          <p:cNvPr id="1026" name="Picture 2" descr="Ten Mile River Greenway&#10;Lily pads and swans&#10;Swans appear smaller than actual size (haha)">
            <a:extLst>
              <a:ext uri="{FF2B5EF4-FFF2-40B4-BE49-F238E27FC236}">
                <a16:creationId xmlns:a16="http://schemas.microsoft.com/office/drawing/2014/main" id="{5BADA224-228C-4CD5-8373-3D772ED92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2" y="685800"/>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5D7479-EF9C-43CE-975E-8529EB12E92C}"/>
              </a:ext>
            </a:extLst>
          </p:cNvPr>
          <p:cNvSpPr txBox="1"/>
          <p:nvPr/>
        </p:nvSpPr>
        <p:spPr>
          <a:xfrm>
            <a:off x="5257802" y="3124200"/>
            <a:ext cx="3657600" cy="276999"/>
          </a:xfrm>
          <a:prstGeom prst="rect">
            <a:avLst/>
          </a:prstGeom>
          <a:noFill/>
        </p:spPr>
        <p:txBody>
          <a:bodyPr wrap="square">
            <a:spAutoFit/>
          </a:bodyPr>
          <a:lstStyle/>
          <a:p>
            <a:pPr algn="l" fontAlgn="base"/>
            <a:r>
              <a:rPr lang="en-US" sz="1200" dirty="0">
                <a:latin typeface="+mn-lt"/>
              </a:rPr>
              <a:t>Ten-Mile Greenway</a:t>
            </a:r>
            <a:endParaRPr lang="en-US" sz="1200" i="0" dirty="0">
              <a:effectLst/>
              <a:latin typeface="+mn-lt"/>
            </a:endParaRPr>
          </a:p>
        </p:txBody>
      </p:sp>
      <p:pic>
        <p:nvPicPr>
          <p:cNvPr id="6" name="Picture 5">
            <a:extLst>
              <a:ext uri="{FF2B5EF4-FFF2-40B4-BE49-F238E27FC236}">
                <a16:creationId xmlns:a16="http://schemas.microsoft.com/office/drawing/2014/main" id="{C77E2533-08F0-4C8B-82A9-36E29F55CF6D}"/>
              </a:ext>
            </a:extLst>
          </p:cNvPr>
          <p:cNvPicPr>
            <a:picLocks noChangeAspect="1"/>
          </p:cNvPicPr>
          <p:nvPr/>
        </p:nvPicPr>
        <p:blipFill rotWithShape="1">
          <a:blip r:embed="rId4"/>
          <a:srcRect t="1522"/>
          <a:stretch/>
        </p:blipFill>
        <p:spPr>
          <a:xfrm>
            <a:off x="5250550" y="3436883"/>
            <a:ext cx="3664850" cy="2382797"/>
          </a:xfrm>
          <a:prstGeom prst="rect">
            <a:avLst/>
          </a:prstGeom>
        </p:spPr>
      </p:pic>
      <p:sp>
        <p:nvSpPr>
          <p:cNvPr id="13" name="TextBox 12">
            <a:extLst>
              <a:ext uri="{FF2B5EF4-FFF2-40B4-BE49-F238E27FC236}">
                <a16:creationId xmlns:a16="http://schemas.microsoft.com/office/drawing/2014/main" id="{F51D73F8-0D88-431A-874B-D0A5BD61315E}"/>
              </a:ext>
            </a:extLst>
          </p:cNvPr>
          <p:cNvSpPr txBox="1"/>
          <p:nvPr/>
        </p:nvSpPr>
        <p:spPr>
          <a:xfrm>
            <a:off x="5257802" y="5816136"/>
            <a:ext cx="3571869" cy="276999"/>
          </a:xfrm>
          <a:prstGeom prst="rect">
            <a:avLst/>
          </a:prstGeom>
          <a:noFill/>
        </p:spPr>
        <p:txBody>
          <a:bodyPr wrap="square">
            <a:spAutoFit/>
          </a:bodyPr>
          <a:lstStyle>
            <a:defPPr>
              <a:defRPr lang="en-US"/>
            </a:defPPr>
            <a:lvl1pPr>
              <a:defRPr sz="1200">
                <a:latin typeface="+mn-lt"/>
              </a:defRPr>
            </a:lvl1pPr>
          </a:lstStyle>
          <a:p>
            <a:r>
              <a:rPr lang="en-US" dirty="0" err="1"/>
              <a:t>Caratunk</a:t>
            </a:r>
            <a:r>
              <a:rPr lang="en-US" dirty="0"/>
              <a:t> Wildlife Refuge</a:t>
            </a:r>
          </a:p>
        </p:txBody>
      </p:sp>
      <p:pic>
        <p:nvPicPr>
          <p:cNvPr id="10" name="Picture 9">
            <a:extLst>
              <a:ext uri="{FF2B5EF4-FFF2-40B4-BE49-F238E27FC236}">
                <a16:creationId xmlns:a16="http://schemas.microsoft.com/office/drawing/2014/main" id="{5558C0DC-E804-4A8F-84CB-6BF00BA16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09" y="3416965"/>
            <a:ext cx="4305165" cy="2422634"/>
          </a:xfrm>
          <a:prstGeom prst="rect">
            <a:avLst/>
          </a:prstGeom>
        </p:spPr>
      </p:pic>
      <p:sp>
        <p:nvSpPr>
          <p:cNvPr id="14" name="TextBox 13">
            <a:extLst>
              <a:ext uri="{FF2B5EF4-FFF2-40B4-BE49-F238E27FC236}">
                <a16:creationId xmlns:a16="http://schemas.microsoft.com/office/drawing/2014/main" id="{47516BC0-7218-4048-95B0-730F5949D3FD}"/>
              </a:ext>
            </a:extLst>
          </p:cNvPr>
          <p:cNvSpPr txBox="1"/>
          <p:nvPr/>
        </p:nvSpPr>
        <p:spPr>
          <a:xfrm>
            <a:off x="239109" y="5826096"/>
            <a:ext cx="3657600" cy="276999"/>
          </a:xfrm>
          <a:prstGeom prst="rect">
            <a:avLst/>
          </a:prstGeom>
          <a:noFill/>
        </p:spPr>
        <p:txBody>
          <a:bodyPr wrap="square">
            <a:spAutoFit/>
          </a:bodyPr>
          <a:lstStyle/>
          <a:p>
            <a:pPr algn="l" fontAlgn="base"/>
            <a:r>
              <a:rPr lang="en-US" sz="1200" dirty="0" err="1">
                <a:latin typeface="+mn-lt"/>
              </a:rPr>
              <a:t>Runnins</a:t>
            </a:r>
            <a:r>
              <a:rPr lang="en-US" sz="1200" dirty="0">
                <a:latin typeface="+mn-lt"/>
              </a:rPr>
              <a:t> River</a:t>
            </a:r>
            <a:endParaRPr lang="en-US" sz="1200" i="0" dirty="0">
              <a:effectLst/>
              <a:latin typeface="+mn-lt"/>
            </a:endParaRPr>
          </a:p>
        </p:txBody>
      </p:sp>
    </p:spTree>
    <p:extLst>
      <p:ext uri="{BB962C8B-B14F-4D97-AF65-F5344CB8AC3E}">
        <p14:creationId xmlns:p14="http://schemas.microsoft.com/office/powerpoint/2010/main" val="307442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BAF0-2E70-4249-E1D2-E8EA6B0EA3C0}"/>
              </a:ext>
            </a:extLst>
          </p:cNvPr>
          <p:cNvSpPr>
            <a:spLocks noGrp="1"/>
          </p:cNvSpPr>
          <p:nvPr>
            <p:ph type="title"/>
          </p:nvPr>
        </p:nvSpPr>
        <p:spPr/>
        <p:txBody>
          <a:bodyPr/>
          <a:lstStyle/>
          <a:p>
            <a:r>
              <a:rPr lang="en-US" dirty="0"/>
              <a:t>Decision Points in Redevelopment Process</a:t>
            </a:r>
          </a:p>
        </p:txBody>
      </p:sp>
      <p:graphicFrame>
        <p:nvGraphicFramePr>
          <p:cNvPr id="7" name="Diagram 6">
            <a:extLst>
              <a:ext uri="{FF2B5EF4-FFF2-40B4-BE49-F238E27FC236}">
                <a16:creationId xmlns:a16="http://schemas.microsoft.com/office/drawing/2014/main" id="{AA57EACC-13D6-629D-842A-A29487BEC32F}"/>
              </a:ext>
            </a:extLst>
          </p:cNvPr>
          <p:cNvGraphicFramePr/>
          <p:nvPr>
            <p:extLst>
              <p:ext uri="{D42A27DB-BD31-4B8C-83A1-F6EECF244321}">
                <p14:modId xmlns:p14="http://schemas.microsoft.com/office/powerpoint/2010/main" val="2183400060"/>
              </p:ext>
            </p:extLst>
          </p:nvPr>
        </p:nvGraphicFramePr>
        <p:xfrm>
          <a:off x="197427" y="1205346"/>
          <a:ext cx="7304690" cy="5424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413494E4-6229-6C81-BA8C-60658DEA7135}"/>
              </a:ext>
            </a:extLst>
          </p:cNvPr>
          <p:cNvSpPr/>
          <p:nvPr/>
        </p:nvSpPr>
        <p:spPr>
          <a:xfrm>
            <a:off x="7973291" y="2363860"/>
            <a:ext cx="914400" cy="2235574"/>
          </a:xfrm>
          <a:prstGeom prst="roundRect">
            <a:avLst/>
          </a:prstGeom>
          <a:solidFill>
            <a:srgbClr val="ED7D31">
              <a:lumMod val="60000"/>
              <a:lumOff val="40000"/>
            </a:srgbClr>
          </a:solidFill>
          <a:ln w="12700" cap="flat" cmpd="sng" algn="ctr">
            <a:solidFill>
              <a:prstClr val="black">
                <a:lumMod val="50000"/>
                <a:lumOff val="50000"/>
              </a:prstClr>
            </a:solidFill>
            <a:prstDash val="solid"/>
            <a:miter lim="800000"/>
          </a:ln>
          <a:effectLst/>
        </p:spPr>
        <p:txBody>
          <a:bodyPr spcFirstLastPara="0" vert="horz" wrap="square" lIns="8890" tIns="8890" rIns="8890" bIns="8890" numCol="1" spcCol="1270" anchor="ctr" anchorCtr="0">
            <a:noAutofit/>
          </a:bodyPr>
          <a:lstStyle/>
          <a:p>
            <a:pPr algn="ctr"/>
            <a:r>
              <a:rPr lang="en-US" sz="1400" b="1" dirty="0">
                <a:solidFill>
                  <a:schemeClr val="tx1"/>
                </a:solidFill>
                <a:latin typeface="+mn-lt"/>
              </a:rPr>
              <a:t>Prepare and Issue  Developer RFP</a:t>
            </a:r>
          </a:p>
        </p:txBody>
      </p:sp>
      <p:sp>
        <p:nvSpPr>
          <p:cNvPr id="13" name="Right Brace 12">
            <a:extLst>
              <a:ext uri="{FF2B5EF4-FFF2-40B4-BE49-F238E27FC236}">
                <a16:creationId xmlns:a16="http://schemas.microsoft.com/office/drawing/2014/main" id="{8CAECBF8-1DCF-A506-5AB8-66993B1C305B}"/>
              </a:ext>
            </a:extLst>
          </p:cNvPr>
          <p:cNvSpPr/>
          <p:nvPr/>
        </p:nvSpPr>
        <p:spPr>
          <a:xfrm>
            <a:off x="7502116" y="1607127"/>
            <a:ext cx="346483" cy="3726873"/>
          </a:xfrm>
          <a:prstGeom prst="rightBrace">
            <a:avLst>
              <a:gd name="adj1" fmla="val 18242"/>
              <a:gd name="adj2" fmla="val 49727"/>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Shape 13">
            <a:extLst>
              <a:ext uri="{FF2B5EF4-FFF2-40B4-BE49-F238E27FC236}">
                <a16:creationId xmlns:a16="http://schemas.microsoft.com/office/drawing/2014/main" id="{8F5AE5AA-9A57-30E5-A32D-7237A91A238A}"/>
              </a:ext>
            </a:extLst>
          </p:cNvPr>
          <p:cNvSpPr/>
          <p:nvPr/>
        </p:nvSpPr>
        <p:spPr>
          <a:xfrm flipH="1">
            <a:off x="2863736" y="3002972"/>
            <a:ext cx="0" cy="457200"/>
          </a:xfrm>
          <a:custGeom>
            <a:avLst/>
            <a:gdLst>
              <a:gd name="connsiteX0" fmla="*/ 0 w 0"/>
              <a:gd name="connsiteY0" fmla="*/ 0 h 581891"/>
              <a:gd name="connsiteX1" fmla="*/ 0 w 0"/>
              <a:gd name="connsiteY1" fmla="*/ 581891 h 581891"/>
            </a:gdLst>
            <a:ahLst/>
            <a:cxnLst>
              <a:cxn ang="0">
                <a:pos x="connsiteX0" y="connsiteY0"/>
              </a:cxn>
              <a:cxn ang="0">
                <a:pos x="connsiteX1" y="connsiteY1"/>
              </a:cxn>
            </a:cxnLst>
            <a:rect l="l" t="t" r="r" b="b"/>
            <a:pathLst>
              <a:path h="581891">
                <a:moveTo>
                  <a:pt x="0" y="0"/>
                </a:moveTo>
                <a:lnTo>
                  <a:pt x="0" y="581891"/>
                </a:lnTo>
              </a:path>
            </a:pathLst>
          </a:custGeom>
          <a:noFill/>
          <a:ln>
            <a:solidFill>
              <a:schemeClr val="tx1">
                <a:lumMod val="75000"/>
                <a:lumOff val="2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905FF9-11D4-FC26-D176-3B05D2BEC4BD}"/>
              </a:ext>
            </a:extLst>
          </p:cNvPr>
          <p:cNvSpPr/>
          <p:nvPr/>
        </p:nvSpPr>
        <p:spPr>
          <a:xfrm>
            <a:off x="2220191" y="1555172"/>
            <a:ext cx="5212080" cy="457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Additional Funding for Remediation and Building Demolition</a:t>
            </a:r>
          </a:p>
        </p:txBody>
      </p:sp>
    </p:spTree>
    <p:extLst>
      <p:ext uri="{BB962C8B-B14F-4D97-AF65-F5344CB8AC3E}">
        <p14:creationId xmlns:p14="http://schemas.microsoft.com/office/powerpoint/2010/main" val="3407071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7050-3468-4402-AC63-AF1FB9F2E425}"/>
              </a:ext>
            </a:extLst>
          </p:cNvPr>
          <p:cNvSpPr>
            <a:spLocks noGrp="1"/>
          </p:cNvSpPr>
          <p:nvPr>
            <p:ph type="title"/>
          </p:nvPr>
        </p:nvSpPr>
        <p:spPr/>
        <p:txBody>
          <a:bodyPr/>
          <a:lstStyle/>
          <a:p>
            <a:r>
              <a:rPr lang="en-US" dirty="0"/>
              <a:t>Implementation / Next Steps</a:t>
            </a:r>
          </a:p>
        </p:txBody>
      </p:sp>
      <p:sp>
        <p:nvSpPr>
          <p:cNvPr id="4" name="Text Placeholder 3">
            <a:extLst>
              <a:ext uri="{FF2B5EF4-FFF2-40B4-BE49-F238E27FC236}">
                <a16:creationId xmlns:a16="http://schemas.microsoft.com/office/drawing/2014/main" id="{F782B38A-F3DD-4DB5-A268-6B9604F54ACA}"/>
              </a:ext>
            </a:extLst>
          </p:cNvPr>
          <p:cNvSpPr>
            <a:spLocks noGrp="1"/>
          </p:cNvSpPr>
          <p:nvPr>
            <p:ph type="body" sz="quarter" idx="11"/>
          </p:nvPr>
        </p:nvSpPr>
        <p:spPr>
          <a:xfrm>
            <a:off x="241739" y="685800"/>
            <a:ext cx="4330261" cy="5791200"/>
          </a:xfrm>
        </p:spPr>
        <p:txBody>
          <a:bodyPr>
            <a:normAutofit/>
          </a:bodyPr>
          <a:lstStyle/>
          <a:p>
            <a:pPr marL="0" lvl="0" indent="0">
              <a:buNone/>
            </a:pPr>
            <a:r>
              <a:rPr lang="en-US" dirty="0">
                <a:solidFill>
                  <a:schemeClr val="accent2">
                    <a:lumMod val="75000"/>
                  </a:schemeClr>
                </a:solidFill>
              </a:rPr>
              <a:t>Site Preparation (Years 1-3)</a:t>
            </a:r>
          </a:p>
          <a:p>
            <a:pPr marL="282575" lvl="0" indent="-282575">
              <a:buFont typeface="+mj-lt"/>
              <a:buAutoNum type="arabicPeriod"/>
            </a:pPr>
            <a:r>
              <a:rPr lang="en-US" dirty="0"/>
              <a:t>Draft current report as the basis for a developer RFP</a:t>
            </a:r>
          </a:p>
          <a:p>
            <a:pPr marL="282575" indent="-282575">
              <a:buFont typeface="+mj-lt"/>
              <a:buAutoNum type="arabicPeriod"/>
            </a:pPr>
            <a:r>
              <a:rPr lang="en-US" dirty="0"/>
              <a:t>Apply for EPA Regional Technical Assistance to advance market analysis and engage community further on goals and guidelines for site disposition RFP</a:t>
            </a:r>
          </a:p>
          <a:p>
            <a:pPr marL="282575" lvl="0" indent="-282575">
              <a:buFont typeface="+mj-lt"/>
              <a:buAutoNum type="arabicPeriod"/>
            </a:pPr>
            <a:r>
              <a:rPr lang="en-US" dirty="0"/>
              <a:t>Seek economic development funding for additional remediation and building demolition (MassDevelopment, others)</a:t>
            </a:r>
          </a:p>
          <a:p>
            <a:pPr marL="282575" lvl="0" indent="-282575">
              <a:buFont typeface="+mj-lt"/>
              <a:buAutoNum type="arabicPeriod"/>
            </a:pPr>
            <a:r>
              <a:rPr lang="en-US" dirty="0"/>
              <a:t>Determine sewage options (ongoing ES&amp;M study)</a:t>
            </a:r>
          </a:p>
          <a:p>
            <a:pPr marL="282575" lvl="0" indent="-282575">
              <a:buFont typeface="+mj-lt"/>
              <a:buAutoNum type="arabicPeriod"/>
            </a:pPr>
            <a:r>
              <a:rPr lang="en-US" dirty="0"/>
              <a:t>Assess dam removal implications (ongoing GPI study)</a:t>
            </a:r>
          </a:p>
          <a:p>
            <a:pPr marL="282575" lvl="0" indent="-282575">
              <a:buFont typeface="+mj-lt"/>
              <a:buAutoNum type="arabicPeriod"/>
            </a:pPr>
            <a:r>
              <a:rPr lang="en-US" dirty="0"/>
              <a:t>Evaluate zoning options:  industrial status quo;  Chapter 40b; and/or updated multi-family overlay zone</a:t>
            </a:r>
          </a:p>
          <a:p>
            <a:pPr marL="342900" lvl="0" indent="-342900">
              <a:buFont typeface="+mj-lt"/>
              <a:buAutoNum type="arabicPeriod"/>
            </a:pPr>
            <a:endParaRPr lang="en-US" dirty="0"/>
          </a:p>
          <a:p>
            <a:pPr lvl="0"/>
            <a:endParaRPr lang="en-US" dirty="0"/>
          </a:p>
        </p:txBody>
      </p:sp>
      <p:sp>
        <p:nvSpPr>
          <p:cNvPr id="5" name="Text Placeholder 4">
            <a:extLst>
              <a:ext uri="{FF2B5EF4-FFF2-40B4-BE49-F238E27FC236}">
                <a16:creationId xmlns:a16="http://schemas.microsoft.com/office/drawing/2014/main" id="{B1D4100F-F15B-4E35-8F16-8F4E7299C3C8}"/>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D60CDEC6-B775-5AE6-93E7-D5DC52C3B767}"/>
              </a:ext>
            </a:extLst>
          </p:cNvPr>
          <p:cNvPicPr>
            <a:picLocks noChangeAspect="1"/>
          </p:cNvPicPr>
          <p:nvPr/>
        </p:nvPicPr>
        <p:blipFill rotWithShape="1">
          <a:blip r:embed="rId2">
            <a:extLst>
              <a:ext uri="{28A0092B-C50C-407E-A947-70E740481C1C}">
                <a14:useLocalDpi xmlns:a14="http://schemas.microsoft.com/office/drawing/2010/main" val="0"/>
              </a:ext>
            </a:extLst>
          </a:blip>
          <a:srcRect t="3500"/>
          <a:stretch/>
        </p:blipFill>
        <p:spPr>
          <a:xfrm>
            <a:off x="4802271" y="680720"/>
            <a:ext cx="4113129" cy="2976880"/>
          </a:xfrm>
          <a:prstGeom prst="rect">
            <a:avLst/>
          </a:prstGeom>
        </p:spPr>
      </p:pic>
      <p:sp>
        <p:nvSpPr>
          <p:cNvPr id="8" name="TextBox 7">
            <a:extLst>
              <a:ext uri="{FF2B5EF4-FFF2-40B4-BE49-F238E27FC236}">
                <a16:creationId xmlns:a16="http://schemas.microsoft.com/office/drawing/2014/main" id="{3ADC9CE6-8E21-A34E-00EE-1E9C630F71E9}"/>
              </a:ext>
            </a:extLst>
          </p:cNvPr>
          <p:cNvSpPr txBox="1"/>
          <p:nvPr/>
        </p:nvSpPr>
        <p:spPr>
          <a:xfrm>
            <a:off x="4822371" y="3668486"/>
            <a:ext cx="4079890" cy="461665"/>
          </a:xfrm>
          <a:prstGeom prst="rect">
            <a:avLst/>
          </a:prstGeom>
          <a:noFill/>
        </p:spPr>
        <p:txBody>
          <a:bodyPr wrap="square">
            <a:spAutoFit/>
          </a:bodyPr>
          <a:lstStyle/>
          <a:p>
            <a:pPr algn="l" fontAlgn="base"/>
            <a:r>
              <a:rPr lang="en-US" sz="1200" i="0" dirty="0">
                <a:effectLst/>
                <a:latin typeface="+mn-lt"/>
              </a:rPr>
              <a:t>Removal of the  mill ruins and hazardous material remediation are critical paths for site readiness</a:t>
            </a:r>
          </a:p>
        </p:txBody>
      </p:sp>
      <p:sp>
        <p:nvSpPr>
          <p:cNvPr id="11" name="TextBox 10">
            <a:extLst>
              <a:ext uri="{FF2B5EF4-FFF2-40B4-BE49-F238E27FC236}">
                <a16:creationId xmlns:a16="http://schemas.microsoft.com/office/drawing/2014/main" id="{C79DC907-72C3-6240-5AE5-5E02EF08752D}"/>
              </a:ext>
            </a:extLst>
          </p:cNvPr>
          <p:cNvSpPr txBox="1"/>
          <p:nvPr/>
        </p:nvSpPr>
        <p:spPr>
          <a:xfrm>
            <a:off x="5601535" y="4658426"/>
            <a:ext cx="2514600" cy="461665"/>
          </a:xfrm>
          <a:prstGeom prst="rect">
            <a:avLst/>
          </a:prstGeom>
          <a:solidFill>
            <a:schemeClr val="accent2">
              <a:lumMod val="20000"/>
              <a:lumOff val="80000"/>
            </a:schemeClr>
          </a:solidFill>
          <a:ln w="3175">
            <a:solidFill>
              <a:schemeClr val="tx1">
                <a:lumMod val="50000"/>
                <a:lumOff val="50000"/>
              </a:schemeClr>
            </a:solidFill>
          </a:ln>
        </p:spPr>
        <p:txBody>
          <a:bodyPr vert="horz" lIns="91440" tIns="45720" rIns="91440" bIns="45720" rtlCol="0">
            <a:noAutofit/>
          </a:bodyPr>
          <a:lstStyle>
            <a:lvl1pPr marL="0" indent="0" defTabSz="914400" eaLnBrk="1" latinLnBrk="0" hangingPunct="1">
              <a:lnSpc>
                <a:spcPct val="100000"/>
              </a:lnSpc>
              <a:spcBef>
                <a:spcPts val="600"/>
              </a:spcBef>
              <a:buFont typeface="Arial" panose="020B0604020202020204" pitchFamily="34" charset="0"/>
              <a:buNone/>
              <a:defRPr sz="1200" b="1" baseline="0">
                <a:latin typeface="Calibri" panose="020F0502020204030204" pitchFamily="34" charset="0"/>
                <a:ea typeface="+mn-ea"/>
              </a:defRPr>
            </a:lvl1pPr>
            <a:lvl2pPr marL="685800" indent="-228600" defTabSz="914400" eaLnBrk="1" latinLnBrk="0" hangingPunct="1">
              <a:lnSpc>
                <a:spcPct val="100000"/>
              </a:lnSpc>
              <a:spcBef>
                <a:spcPts val="600"/>
              </a:spcBef>
              <a:buFont typeface="Arial" panose="020B0604020202020204" pitchFamily="34" charset="0"/>
              <a:buChar char="•"/>
              <a:defRPr sz="1800" baseline="0">
                <a:latin typeface="Calibri" panose="020F0502020204030204" pitchFamily="34" charset="0"/>
                <a:ea typeface="+mn-ea"/>
              </a:defRPr>
            </a:lvl2pPr>
            <a:lvl3pPr marL="1143000" indent="-228600" defTabSz="914400" eaLnBrk="1" latinLnBrk="0" hangingPunct="1">
              <a:lnSpc>
                <a:spcPct val="100000"/>
              </a:lnSpc>
              <a:spcBef>
                <a:spcPts val="600"/>
              </a:spcBef>
              <a:buFont typeface="Arial" panose="020B0604020202020204" pitchFamily="34" charset="0"/>
              <a:buChar char="•"/>
              <a:defRPr sz="1800" baseline="0">
                <a:latin typeface="Calibri" panose="020F0502020204030204" pitchFamily="34" charset="0"/>
                <a:ea typeface="+mn-ea"/>
              </a:defRPr>
            </a:lvl3pPr>
            <a:lvl4pPr marL="1600200" indent="-228600" defTabSz="914400" eaLnBrk="1" latinLnBrk="0" hangingPunct="1">
              <a:lnSpc>
                <a:spcPct val="100000"/>
              </a:lnSpc>
              <a:spcBef>
                <a:spcPts val="600"/>
              </a:spcBef>
              <a:buFont typeface="Arial" panose="020B0604020202020204" pitchFamily="34" charset="0"/>
              <a:buChar char="•"/>
              <a:defRPr sz="1800" baseline="0">
                <a:latin typeface="Calibri" panose="020F0502020204030204" pitchFamily="34" charset="0"/>
                <a:ea typeface="+mn-ea"/>
              </a:defRPr>
            </a:lvl4pPr>
            <a:lvl5pPr marL="2057400" indent="-228600" defTabSz="914400" eaLnBrk="1" latinLnBrk="0" hangingPunct="1">
              <a:lnSpc>
                <a:spcPct val="100000"/>
              </a:lnSpc>
              <a:spcBef>
                <a:spcPts val="600"/>
              </a:spcBef>
              <a:buFont typeface="Arial" panose="020B0604020202020204" pitchFamily="34" charset="0"/>
              <a:buChar char="•"/>
              <a:defRPr sz="1800" baseline="0">
                <a:latin typeface="Calibri" panose="020F0502020204030204" pitchFamily="34" charset="0"/>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lgn="ctr"/>
            <a:r>
              <a:rPr lang="en-US" dirty="0"/>
              <a:t>EPA allows only one clean-up grant per site; already obtained</a:t>
            </a:r>
          </a:p>
        </p:txBody>
      </p:sp>
    </p:spTree>
    <p:extLst>
      <p:ext uri="{BB962C8B-B14F-4D97-AF65-F5344CB8AC3E}">
        <p14:creationId xmlns:p14="http://schemas.microsoft.com/office/powerpoint/2010/main" val="4105514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7050-3468-4402-AC63-AF1FB9F2E425}"/>
              </a:ext>
            </a:extLst>
          </p:cNvPr>
          <p:cNvSpPr>
            <a:spLocks noGrp="1"/>
          </p:cNvSpPr>
          <p:nvPr>
            <p:ph type="title"/>
          </p:nvPr>
        </p:nvSpPr>
        <p:spPr/>
        <p:txBody>
          <a:bodyPr/>
          <a:lstStyle/>
          <a:p>
            <a:r>
              <a:rPr lang="en-US" dirty="0"/>
              <a:t>Implementation / Next Steps</a:t>
            </a:r>
          </a:p>
        </p:txBody>
      </p:sp>
      <p:sp>
        <p:nvSpPr>
          <p:cNvPr id="4" name="Text Placeholder 3">
            <a:extLst>
              <a:ext uri="{FF2B5EF4-FFF2-40B4-BE49-F238E27FC236}">
                <a16:creationId xmlns:a16="http://schemas.microsoft.com/office/drawing/2014/main" id="{F782B38A-F3DD-4DB5-A268-6B9604F54ACA}"/>
              </a:ext>
            </a:extLst>
          </p:cNvPr>
          <p:cNvSpPr>
            <a:spLocks noGrp="1"/>
          </p:cNvSpPr>
          <p:nvPr>
            <p:ph type="body" sz="quarter" idx="11"/>
          </p:nvPr>
        </p:nvSpPr>
        <p:spPr>
          <a:xfrm>
            <a:off x="241740" y="685800"/>
            <a:ext cx="4330260" cy="3352800"/>
          </a:xfrm>
        </p:spPr>
        <p:txBody>
          <a:bodyPr>
            <a:normAutofit lnSpcReduction="10000"/>
          </a:bodyPr>
          <a:lstStyle/>
          <a:p>
            <a:pPr marL="0" indent="0" eaLnBrk="1" hangingPunct="1">
              <a:spcBef>
                <a:spcPts val="600"/>
              </a:spcBef>
              <a:buNone/>
            </a:pPr>
            <a:r>
              <a:rPr lang="en-US" dirty="0">
                <a:solidFill>
                  <a:schemeClr val="accent2">
                    <a:lumMod val="75000"/>
                  </a:schemeClr>
                </a:solidFill>
                <a:latin typeface="Calibri" panose="020F0502020204030204" pitchFamily="34" charset="0"/>
                <a:ea typeface="+mn-ea"/>
              </a:rPr>
              <a:t>Site Disposition (Years 4-5)</a:t>
            </a:r>
          </a:p>
          <a:p>
            <a:pPr marL="282575" indent="-282575" eaLnBrk="1" hangingPunct="1">
              <a:spcBef>
                <a:spcPts val="600"/>
              </a:spcBef>
              <a:buFont typeface="+mj-lt"/>
              <a:buAutoNum type="arabicPeriod"/>
            </a:pPr>
            <a:r>
              <a:rPr lang="en-US" dirty="0">
                <a:latin typeface="Calibri" panose="020F0502020204030204" pitchFamily="34" charset="0"/>
                <a:ea typeface="+mn-ea"/>
              </a:rPr>
              <a:t>Follow State Chapter 30B and Town of Seekonk Surplus Property Disposition Policy #28 (1995)</a:t>
            </a:r>
          </a:p>
          <a:p>
            <a:pPr marL="282575" indent="-282575" eaLnBrk="1" hangingPunct="1">
              <a:spcBef>
                <a:spcPts val="600"/>
              </a:spcBef>
              <a:buFont typeface="+mj-lt"/>
              <a:buAutoNum type="arabicPeriod"/>
            </a:pPr>
            <a:r>
              <a:rPr lang="en-US" dirty="0">
                <a:latin typeface="Calibri" panose="020F0502020204030204" pitchFamily="34" charset="0"/>
                <a:ea typeface="+mn-ea"/>
              </a:rPr>
              <a:t>Prepare developer Request for Proposal</a:t>
            </a:r>
          </a:p>
          <a:p>
            <a:pPr marL="282575" indent="-282575" eaLnBrk="1" hangingPunct="1">
              <a:spcBef>
                <a:spcPts val="600"/>
              </a:spcBef>
              <a:buFont typeface="+mj-lt"/>
              <a:buAutoNum type="arabicPeriod"/>
            </a:pPr>
            <a:r>
              <a:rPr lang="en-US" dirty="0">
                <a:latin typeface="Calibri" panose="020F0502020204030204" pitchFamily="34" charset="0"/>
                <a:ea typeface="+mn-ea"/>
              </a:rPr>
              <a:t>Follow competitive bid process (Board of Selectmen)</a:t>
            </a:r>
          </a:p>
          <a:p>
            <a:pPr marL="282575" indent="-282575" eaLnBrk="1" hangingPunct="1">
              <a:spcBef>
                <a:spcPts val="600"/>
              </a:spcBef>
              <a:buFont typeface="+mj-lt"/>
              <a:buAutoNum type="arabicPeriod"/>
            </a:pPr>
            <a:r>
              <a:rPr lang="en-US" dirty="0">
                <a:latin typeface="Calibri" panose="020F0502020204030204" pitchFamily="34" charset="0"/>
                <a:ea typeface="+mn-ea"/>
              </a:rPr>
              <a:t>Select most advantageous proposal and negotiate with developer (Board of Selectmen)</a:t>
            </a:r>
          </a:p>
          <a:p>
            <a:pPr marL="282575" indent="-282575" eaLnBrk="1" hangingPunct="1">
              <a:spcBef>
                <a:spcPts val="600"/>
              </a:spcBef>
              <a:buFont typeface="+mj-lt"/>
              <a:buAutoNum type="arabicPeriod"/>
            </a:pPr>
            <a:r>
              <a:rPr lang="en-US" dirty="0">
                <a:latin typeface="Calibri" panose="020F0502020204030204" pitchFamily="34" charset="0"/>
                <a:ea typeface="+mn-ea"/>
              </a:rPr>
              <a:t>Dispose of property</a:t>
            </a:r>
          </a:p>
          <a:p>
            <a:pPr lvl="0"/>
            <a:endParaRPr lang="en-US" dirty="0"/>
          </a:p>
          <a:p>
            <a:pPr lvl="0"/>
            <a:endParaRPr lang="en-US" dirty="0"/>
          </a:p>
        </p:txBody>
      </p:sp>
      <p:pic>
        <p:nvPicPr>
          <p:cNvPr id="11" name="Picture 10">
            <a:extLst>
              <a:ext uri="{FF2B5EF4-FFF2-40B4-BE49-F238E27FC236}">
                <a16:creationId xmlns:a16="http://schemas.microsoft.com/office/drawing/2014/main" id="{E0AB9EBB-EA12-B86C-5F32-A8766EA4DFDF}"/>
              </a:ext>
            </a:extLst>
          </p:cNvPr>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4800600" y="685800"/>
            <a:ext cx="4125310" cy="3093984"/>
          </a:xfrm>
          <a:prstGeom prst="rect">
            <a:avLst/>
          </a:prstGeom>
        </p:spPr>
      </p:pic>
      <p:sp>
        <p:nvSpPr>
          <p:cNvPr id="12" name="TextBox 11">
            <a:extLst>
              <a:ext uri="{FF2B5EF4-FFF2-40B4-BE49-F238E27FC236}">
                <a16:creationId xmlns:a16="http://schemas.microsoft.com/office/drawing/2014/main" id="{EAEEC4AC-9494-776F-4A93-799D0DDE7540}"/>
              </a:ext>
            </a:extLst>
          </p:cNvPr>
          <p:cNvSpPr txBox="1"/>
          <p:nvPr/>
        </p:nvSpPr>
        <p:spPr>
          <a:xfrm>
            <a:off x="4778829" y="3777343"/>
            <a:ext cx="3657600" cy="276999"/>
          </a:xfrm>
          <a:prstGeom prst="rect">
            <a:avLst/>
          </a:prstGeom>
          <a:noFill/>
        </p:spPr>
        <p:txBody>
          <a:bodyPr wrap="square">
            <a:spAutoFit/>
          </a:bodyPr>
          <a:lstStyle/>
          <a:p>
            <a:pPr algn="l" fontAlgn="base"/>
            <a:r>
              <a:rPr lang="en-US" sz="1200" dirty="0">
                <a:latin typeface="+mn-lt"/>
              </a:rPr>
              <a:t>Ten-Mile River</a:t>
            </a:r>
            <a:endParaRPr lang="en-US" sz="1200" i="0" dirty="0">
              <a:effectLst/>
              <a:latin typeface="+mn-lt"/>
            </a:endParaRPr>
          </a:p>
        </p:txBody>
      </p:sp>
      <p:pic>
        <p:nvPicPr>
          <p:cNvPr id="14" name="Picture 4">
            <a:extLst>
              <a:ext uri="{FF2B5EF4-FFF2-40B4-BE49-F238E27FC236}">
                <a16:creationId xmlns:a16="http://schemas.microsoft.com/office/drawing/2014/main" id="{B22ABBFB-C3C8-52B4-0834-A052880FD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73" t="19625" b="5292"/>
          <a:stretch/>
        </p:blipFill>
        <p:spPr bwMode="auto">
          <a:xfrm>
            <a:off x="239112" y="4218547"/>
            <a:ext cx="2608539" cy="21305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2057CAA-668F-15C0-D03D-B3EA61D5E96B}"/>
              </a:ext>
            </a:extLst>
          </p:cNvPr>
          <p:cNvSpPr txBox="1"/>
          <p:nvPr/>
        </p:nvSpPr>
        <p:spPr>
          <a:xfrm>
            <a:off x="239486" y="6352401"/>
            <a:ext cx="2518646" cy="276999"/>
          </a:xfrm>
          <a:prstGeom prst="rect">
            <a:avLst/>
          </a:prstGeom>
          <a:noFill/>
        </p:spPr>
        <p:txBody>
          <a:bodyPr wrap="square">
            <a:spAutoFit/>
          </a:bodyPr>
          <a:lstStyle/>
          <a:p>
            <a:r>
              <a:rPr lang="en-US" sz="1200" dirty="0">
                <a:latin typeface="+mn-lt"/>
              </a:rPr>
              <a:t>Brewery/mixed use</a:t>
            </a:r>
          </a:p>
        </p:txBody>
      </p:sp>
      <p:sp>
        <p:nvSpPr>
          <p:cNvPr id="16" name="TextBox 15">
            <a:extLst>
              <a:ext uri="{FF2B5EF4-FFF2-40B4-BE49-F238E27FC236}">
                <a16:creationId xmlns:a16="http://schemas.microsoft.com/office/drawing/2014/main" id="{9C15E8AB-808A-7D91-4F19-1A983CC5D98C}"/>
              </a:ext>
            </a:extLst>
          </p:cNvPr>
          <p:cNvSpPr txBox="1"/>
          <p:nvPr/>
        </p:nvSpPr>
        <p:spPr>
          <a:xfrm>
            <a:off x="5845554" y="6352401"/>
            <a:ext cx="3055028" cy="276999"/>
          </a:xfrm>
          <a:prstGeom prst="rect">
            <a:avLst/>
          </a:prstGeom>
          <a:noFill/>
        </p:spPr>
        <p:txBody>
          <a:bodyPr wrap="square">
            <a:spAutoFit/>
          </a:bodyPr>
          <a:lstStyle/>
          <a:p>
            <a:r>
              <a:rPr lang="en-US" sz="1200" dirty="0">
                <a:latin typeface="+mn-lt"/>
              </a:rPr>
              <a:t>Cleantech incubator/manufacturing</a:t>
            </a:r>
          </a:p>
        </p:txBody>
      </p:sp>
      <p:pic>
        <p:nvPicPr>
          <p:cNvPr id="1032" name="Picture 8">
            <a:extLst>
              <a:ext uri="{FF2B5EF4-FFF2-40B4-BE49-F238E27FC236}">
                <a16:creationId xmlns:a16="http://schemas.microsoft.com/office/drawing/2014/main" id="{4C20E885-F95F-A20D-F28A-194459B458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96"/>
          <a:stretch/>
        </p:blipFill>
        <p:spPr bwMode="auto">
          <a:xfrm>
            <a:off x="5861633" y="4214466"/>
            <a:ext cx="3055028" cy="21305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0 Best Apartments in Attleboro, MA (with reviews) | RentCafe">
            <a:extLst>
              <a:ext uri="{FF2B5EF4-FFF2-40B4-BE49-F238E27FC236}">
                <a16:creationId xmlns:a16="http://schemas.microsoft.com/office/drawing/2014/main" id="{D70A4228-FB37-B997-F760-3C1313A5C5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36"/>
          <a:stretch/>
        </p:blipFill>
        <p:spPr bwMode="auto">
          <a:xfrm>
            <a:off x="2958053" y="4218547"/>
            <a:ext cx="2793179" cy="213055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059B231-1E33-8F70-CDB0-25615CB1CAC2}"/>
              </a:ext>
            </a:extLst>
          </p:cNvPr>
          <p:cNvSpPr txBox="1"/>
          <p:nvPr/>
        </p:nvSpPr>
        <p:spPr>
          <a:xfrm>
            <a:off x="2947414" y="6352401"/>
            <a:ext cx="2501925" cy="276999"/>
          </a:xfrm>
          <a:prstGeom prst="rect">
            <a:avLst/>
          </a:prstGeom>
          <a:noFill/>
        </p:spPr>
        <p:txBody>
          <a:bodyPr wrap="square">
            <a:spAutoFit/>
          </a:bodyPr>
          <a:lstStyle/>
          <a:p>
            <a:r>
              <a:rPr lang="en-US" sz="1200" dirty="0">
                <a:latin typeface="+mn-lt"/>
              </a:rPr>
              <a:t>Residential dwelling units</a:t>
            </a:r>
          </a:p>
        </p:txBody>
      </p:sp>
    </p:spTree>
    <p:extLst>
      <p:ext uri="{BB962C8B-B14F-4D97-AF65-F5344CB8AC3E}">
        <p14:creationId xmlns:p14="http://schemas.microsoft.com/office/powerpoint/2010/main" val="332500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0F124B36-AF8A-4671-A371-FDD87F9187B6}"/>
              </a:ext>
            </a:extLst>
          </p:cNvPr>
          <p:cNvSpPr/>
          <p:nvPr/>
        </p:nvSpPr>
        <p:spPr>
          <a:xfrm>
            <a:off x="6350801" y="1273002"/>
            <a:ext cx="0" cy="2103120"/>
          </a:xfrm>
          <a:custGeom>
            <a:avLst/>
            <a:gdLst>
              <a:gd name="connsiteX0" fmla="*/ 0 w 11575"/>
              <a:gd name="connsiteY0" fmla="*/ 2743200 h 2743200"/>
              <a:gd name="connsiteX1" fmla="*/ 11575 w 11575"/>
              <a:gd name="connsiteY1" fmla="*/ 0 h 2743200"/>
            </a:gdLst>
            <a:ahLst/>
            <a:cxnLst>
              <a:cxn ang="0">
                <a:pos x="connsiteX0" y="connsiteY0"/>
              </a:cxn>
              <a:cxn ang="0">
                <a:pos x="connsiteX1" y="connsiteY1"/>
              </a:cxn>
            </a:cxnLst>
            <a:rect l="l" t="t" r="r" b="b"/>
            <a:pathLst>
              <a:path w="11575" h="2743200">
                <a:moveTo>
                  <a:pt x="0" y="2743200"/>
                </a:moveTo>
                <a:cubicBezTo>
                  <a:pt x="3858" y="1828800"/>
                  <a:pt x="7717" y="914400"/>
                  <a:pt x="11575" y="0"/>
                </a:cubicBezTo>
              </a:path>
            </a:pathLst>
          </a:custGeom>
          <a:solidFill>
            <a:srgbClr val="9EC04E"/>
          </a:solidFill>
          <a:ln w="9525">
            <a:solidFill>
              <a:srgbClr val="9EC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Graphic 30" descr="Water outline">
            <a:extLst>
              <a:ext uri="{FF2B5EF4-FFF2-40B4-BE49-F238E27FC236}">
                <a16:creationId xmlns:a16="http://schemas.microsoft.com/office/drawing/2014/main" id="{CCAD780D-2D9D-4868-AEB8-B370621B128D}"/>
              </a:ext>
            </a:extLst>
          </p:cNvPr>
          <p:cNvSpPr/>
          <p:nvPr/>
        </p:nvSpPr>
        <p:spPr>
          <a:xfrm rot="8218026">
            <a:off x="6178881" y="1100328"/>
            <a:ext cx="343837" cy="361950"/>
          </a:xfrm>
          <a:prstGeom prst="teardrop">
            <a:avLst>
              <a:gd name="adj" fmla="val 200000"/>
            </a:avLst>
          </a:prstGeom>
          <a:solidFill>
            <a:srgbClr val="9EC04E"/>
          </a:solidFill>
          <a:ln w="12700" cap="flat">
            <a:noFill/>
            <a:prstDash val="solid"/>
            <a:miter/>
          </a:ln>
        </p:spPr>
        <p:txBody>
          <a:bodyPr rtlCol="0" anchor="ctr"/>
          <a:lstStyle/>
          <a:p>
            <a:endParaRPr lang="en-US"/>
          </a:p>
        </p:txBody>
      </p:sp>
      <p:grpSp>
        <p:nvGrpSpPr>
          <p:cNvPr id="56" name="Group 55">
            <a:extLst>
              <a:ext uri="{FF2B5EF4-FFF2-40B4-BE49-F238E27FC236}">
                <a16:creationId xmlns:a16="http://schemas.microsoft.com/office/drawing/2014/main" id="{30337849-369F-48AE-B9FB-99ACA03DA97F}"/>
              </a:ext>
            </a:extLst>
          </p:cNvPr>
          <p:cNvGrpSpPr/>
          <p:nvPr/>
        </p:nvGrpSpPr>
        <p:grpSpPr>
          <a:xfrm>
            <a:off x="6203591" y="1122167"/>
            <a:ext cx="274320" cy="274321"/>
            <a:chOff x="680301" y="6061347"/>
            <a:chExt cx="365760" cy="365761"/>
          </a:xfrm>
          <a:solidFill>
            <a:srgbClr val="9EC04E"/>
          </a:solidFill>
          <a:effectLst>
            <a:outerShdw blurRad="50800" dist="38100" dir="2700000" algn="tl" rotWithShape="0">
              <a:prstClr val="black">
                <a:alpha val="40000"/>
              </a:prstClr>
            </a:outerShdw>
          </a:effectLst>
        </p:grpSpPr>
        <p:sp>
          <p:nvSpPr>
            <p:cNvPr id="57" name="Oval 56">
              <a:extLst>
                <a:ext uri="{FF2B5EF4-FFF2-40B4-BE49-F238E27FC236}">
                  <a16:creationId xmlns:a16="http://schemas.microsoft.com/office/drawing/2014/main" id="{32492ABC-691C-4AE8-A889-75771E66350E}"/>
                </a:ext>
              </a:extLst>
            </p:cNvPr>
            <p:cNvSpPr/>
            <p:nvPr/>
          </p:nvSpPr>
          <p:spPr>
            <a:xfrm>
              <a:off x="680301" y="6061347"/>
              <a:ext cx="365760" cy="3657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AE0C5F7-7DCA-4146-8C17-7126350FD030}"/>
                </a:ext>
              </a:extLst>
            </p:cNvPr>
            <p:cNvSpPr/>
            <p:nvPr/>
          </p:nvSpPr>
          <p:spPr>
            <a:xfrm>
              <a:off x="771741" y="6166793"/>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B41573F8-93D2-4A21-A21E-CEA20B0299A0}"/>
              </a:ext>
            </a:extLst>
          </p:cNvPr>
          <p:cNvSpPr/>
          <p:nvPr/>
        </p:nvSpPr>
        <p:spPr>
          <a:xfrm>
            <a:off x="4111923" y="1865628"/>
            <a:ext cx="0" cy="1737360"/>
          </a:xfrm>
          <a:custGeom>
            <a:avLst/>
            <a:gdLst>
              <a:gd name="connsiteX0" fmla="*/ 0 w 11575"/>
              <a:gd name="connsiteY0" fmla="*/ 2743200 h 2743200"/>
              <a:gd name="connsiteX1" fmla="*/ 11575 w 11575"/>
              <a:gd name="connsiteY1" fmla="*/ 0 h 2743200"/>
            </a:gdLst>
            <a:ahLst/>
            <a:cxnLst>
              <a:cxn ang="0">
                <a:pos x="connsiteX0" y="connsiteY0"/>
              </a:cxn>
              <a:cxn ang="0">
                <a:pos x="connsiteX1" y="connsiteY1"/>
              </a:cxn>
            </a:cxnLst>
            <a:rect l="l" t="t" r="r" b="b"/>
            <a:pathLst>
              <a:path w="11575" h="2743200">
                <a:moveTo>
                  <a:pt x="0" y="2743200"/>
                </a:moveTo>
                <a:cubicBezTo>
                  <a:pt x="3858" y="1828800"/>
                  <a:pt x="7717" y="914400"/>
                  <a:pt x="11575" y="0"/>
                </a:cubicBezTo>
              </a:path>
            </a:pathLst>
          </a:custGeom>
          <a:solidFill>
            <a:srgbClr val="BC7C7A"/>
          </a:solidFill>
          <a:ln w="9525">
            <a:solidFill>
              <a:srgbClr val="B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Graphic 30" descr="Water outline">
            <a:extLst>
              <a:ext uri="{FF2B5EF4-FFF2-40B4-BE49-F238E27FC236}">
                <a16:creationId xmlns:a16="http://schemas.microsoft.com/office/drawing/2014/main" id="{D8D2E689-5480-4821-B34B-5219E4997673}"/>
              </a:ext>
            </a:extLst>
          </p:cNvPr>
          <p:cNvSpPr/>
          <p:nvPr/>
        </p:nvSpPr>
        <p:spPr>
          <a:xfrm rot="8218026">
            <a:off x="3940003" y="1560671"/>
            <a:ext cx="343837" cy="361950"/>
          </a:xfrm>
          <a:prstGeom prst="teardrop">
            <a:avLst>
              <a:gd name="adj" fmla="val 200000"/>
            </a:avLst>
          </a:prstGeom>
          <a:solidFill>
            <a:srgbClr val="FDAE49"/>
          </a:solidFill>
          <a:ln w="12700" cap="flat">
            <a:noFill/>
            <a:prstDash val="solid"/>
            <a:miter/>
          </a:ln>
        </p:spPr>
        <p:txBody>
          <a:bodyPr rtlCol="0" anchor="ctr"/>
          <a:lstStyle/>
          <a:p>
            <a:endParaRPr lang="en-US"/>
          </a:p>
        </p:txBody>
      </p:sp>
      <p:grpSp>
        <p:nvGrpSpPr>
          <p:cNvPr id="50" name="Group 49">
            <a:extLst>
              <a:ext uri="{FF2B5EF4-FFF2-40B4-BE49-F238E27FC236}">
                <a16:creationId xmlns:a16="http://schemas.microsoft.com/office/drawing/2014/main" id="{B3EF0CED-C7ED-466B-B66F-54E892B1955A}"/>
              </a:ext>
            </a:extLst>
          </p:cNvPr>
          <p:cNvGrpSpPr/>
          <p:nvPr/>
        </p:nvGrpSpPr>
        <p:grpSpPr>
          <a:xfrm>
            <a:off x="3964713" y="1593008"/>
            <a:ext cx="274320" cy="274319"/>
            <a:chOff x="680301" y="5052366"/>
            <a:chExt cx="365760" cy="365759"/>
          </a:xfrm>
          <a:solidFill>
            <a:srgbClr val="BC7C7A"/>
          </a:solidFill>
          <a:effectLst>
            <a:outerShdw blurRad="50800" dist="38100" dir="2700000" algn="tl" rotWithShape="0">
              <a:prstClr val="black">
                <a:alpha val="40000"/>
              </a:prstClr>
            </a:outerShdw>
          </a:effectLst>
        </p:grpSpPr>
        <p:sp>
          <p:nvSpPr>
            <p:cNvPr id="51" name="Oval 50">
              <a:extLst>
                <a:ext uri="{FF2B5EF4-FFF2-40B4-BE49-F238E27FC236}">
                  <a16:creationId xmlns:a16="http://schemas.microsoft.com/office/drawing/2014/main" id="{7E21C1E7-16C7-455E-ABE4-3CDC6A59F732}"/>
                </a:ext>
              </a:extLst>
            </p:cNvPr>
            <p:cNvSpPr/>
            <p:nvPr/>
          </p:nvSpPr>
          <p:spPr>
            <a:xfrm>
              <a:off x="680301" y="5052366"/>
              <a:ext cx="365760" cy="365759"/>
            </a:xfrm>
            <a:prstGeom prst="ellipse">
              <a:avLst/>
            </a:prstGeom>
            <a:solidFill>
              <a:srgbClr val="FD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07A361E-4F22-43FA-93D3-2463BD6AB10C}"/>
                </a:ext>
              </a:extLst>
            </p:cNvPr>
            <p:cNvSpPr/>
            <p:nvPr/>
          </p:nvSpPr>
          <p:spPr>
            <a:xfrm>
              <a:off x="771741" y="5143803"/>
              <a:ext cx="182880" cy="18287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Freeform: Shape 39">
            <a:extLst>
              <a:ext uri="{FF2B5EF4-FFF2-40B4-BE49-F238E27FC236}">
                <a16:creationId xmlns:a16="http://schemas.microsoft.com/office/drawing/2014/main" id="{98116D01-8BFF-4D4A-94B1-B3C4985254C3}"/>
              </a:ext>
            </a:extLst>
          </p:cNvPr>
          <p:cNvSpPr/>
          <p:nvPr/>
        </p:nvSpPr>
        <p:spPr>
          <a:xfrm>
            <a:off x="2878997" y="2078530"/>
            <a:ext cx="0" cy="1463040"/>
          </a:xfrm>
          <a:custGeom>
            <a:avLst/>
            <a:gdLst>
              <a:gd name="connsiteX0" fmla="*/ 0 w 11575"/>
              <a:gd name="connsiteY0" fmla="*/ 2743200 h 2743200"/>
              <a:gd name="connsiteX1" fmla="*/ 11575 w 11575"/>
              <a:gd name="connsiteY1" fmla="*/ 0 h 2743200"/>
            </a:gdLst>
            <a:ahLst/>
            <a:cxnLst>
              <a:cxn ang="0">
                <a:pos x="connsiteX0" y="connsiteY0"/>
              </a:cxn>
              <a:cxn ang="0">
                <a:pos x="connsiteX1" y="connsiteY1"/>
              </a:cxn>
            </a:cxnLst>
            <a:rect l="l" t="t" r="r" b="b"/>
            <a:pathLst>
              <a:path w="11575" h="2743200">
                <a:moveTo>
                  <a:pt x="0" y="2743200"/>
                </a:moveTo>
                <a:cubicBezTo>
                  <a:pt x="3858" y="1828800"/>
                  <a:pt x="7717" y="914400"/>
                  <a:pt x="11575" y="0"/>
                </a:cubicBezTo>
              </a:path>
            </a:pathLst>
          </a:custGeom>
          <a:solidFill>
            <a:srgbClr val="E46C0A"/>
          </a:solidFill>
          <a:ln w="9525">
            <a:solidFill>
              <a:srgbClr val="F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Graphic 30" descr="Water outline">
            <a:extLst>
              <a:ext uri="{FF2B5EF4-FFF2-40B4-BE49-F238E27FC236}">
                <a16:creationId xmlns:a16="http://schemas.microsoft.com/office/drawing/2014/main" id="{89F04E77-DFEF-4C5C-89C7-5C35AFB484C7}"/>
              </a:ext>
            </a:extLst>
          </p:cNvPr>
          <p:cNvSpPr/>
          <p:nvPr/>
        </p:nvSpPr>
        <p:spPr>
          <a:xfrm rot="8218026">
            <a:off x="2707077" y="1816419"/>
            <a:ext cx="343837" cy="361950"/>
          </a:xfrm>
          <a:prstGeom prst="teardrop">
            <a:avLst>
              <a:gd name="adj" fmla="val 200000"/>
            </a:avLst>
          </a:prstGeom>
          <a:solidFill>
            <a:srgbClr val="E46C0A"/>
          </a:solidFill>
          <a:ln w="12700"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F06648AB-BF9F-4291-86CE-AF3DC9237997}"/>
              </a:ext>
            </a:extLst>
          </p:cNvPr>
          <p:cNvGrpSpPr/>
          <p:nvPr/>
        </p:nvGrpSpPr>
        <p:grpSpPr>
          <a:xfrm>
            <a:off x="2731787" y="1848759"/>
            <a:ext cx="274320" cy="274320"/>
            <a:chOff x="680301" y="5080391"/>
            <a:chExt cx="365760" cy="365760"/>
          </a:xfrm>
          <a:solidFill>
            <a:srgbClr val="E46C0A"/>
          </a:solidFill>
          <a:effectLst>
            <a:outerShdw blurRad="50800" dist="38100" dir="2700000" algn="tl" rotWithShape="0">
              <a:prstClr val="black">
                <a:alpha val="40000"/>
              </a:prstClr>
            </a:outerShdw>
          </a:effectLst>
        </p:grpSpPr>
        <p:sp>
          <p:nvSpPr>
            <p:cNvPr id="43" name="Oval 42">
              <a:extLst>
                <a:ext uri="{FF2B5EF4-FFF2-40B4-BE49-F238E27FC236}">
                  <a16:creationId xmlns:a16="http://schemas.microsoft.com/office/drawing/2014/main" id="{01AA9810-432B-4965-A65F-BEEDD2115D25}"/>
                </a:ext>
              </a:extLst>
            </p:cNvPr>
            <p:cNvSpPr/>
            <p:nvPr/>
          </p:nvSpPr>
          <p:spPr>
            <a:xfrm>
              <a:off x="680301" y="5080391"/>
              <a:ext cx="365760" cy="3657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9D6A0BF-63FB-4D9E-8062-577E2C153B7A}"/>
                </a:ext>
              </a:extLst>
            </p:cNvPr>
            <p:cNvSpPr/>
            <p:nvPr/>
          </p:nvSpPr>
          <p:spPr>
            <a:xfrm>
              <a:off x="771741" y="5171830"/>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75E18FE-9E90-45EC-BD8D-1EDA1CC74F06}"/>
              </a:ext>
            </a:extLst>
          </p:cNvPr>
          <p:cNvGrpSpPr/>
          <p:nvPr/>
        </p:nvGrpSpPr>
        <p:grpSpPr>
          <a:xfrm>
            <a:off x="87160" y="2328575"/>
            <a:ext cx="343837" cy="1183535"/>
            <a:chOff x="175321" y="1262654"/>
            <a:chExt cx="343837" cy="1183535"/>
          </a:xfrm>
        </p:grpSpPr>
        <p:sp>
          <p:nvSpPr>
            <p:cNvPr id="29" name="Freeform: Shape 28">
              <a:extLst>
                <a:ext uri="{FF2B5EF4-FFF2-40B4-BE49-F238E27FC236}">
                  <a16:creationId xmlns:a16="http://schemas.microsoft.com/office/drawing/2014/main" id="{0AD27BD7-AE87-4C8E-8C88-3FBBCA1504DD}"/>
                </a:ext>
              </a:extLst>
            </p:cNvPr>
            <p:cNvSpPr/>
            <p:nvPr/>
          </p:nvSpPr>
          <p:spPr>
            <a:xfrm flipH="1">
              <a:off x="351626" y="1806109"/>
              <a:ext cx="0" cy="640080"/>
            </a:xfrm>
            <a:custGeom>
              <a:avLst/>
              <a:gdLst>
                <a:gd name="connsiteX0" fmla="*/ 0 w 11575"/>
                <a:gd name="connsiteY0" fmla="*/ 2743200 h 2743200"/>
                <a:gd name="connsiteX1" fmla="*/ 11575 w 11575"/>
                <a:gd name="connsiteY1" fmla="*/ 0 h 2743200"/>
              </a:gdLst>
              <a:ahLst/>
              <a:cxnLst>
                <a:cxn ang="0">
                  <a:pos x="connsiteX0" y="connsiteY0"/>
                </a:cxn>
                <a:cxn ang="0">
                  <a:pos x="connsiteX1" y="connsiteY1"/>
                </a:cxn>
              </a:cxnLst>
              <a:rect l="l" t="t" r="r" b="b"/>
              <a:pathLst>
                <a:path w="11575" h="2743200">
                  <a:moveTo>
                    <a:pt x="0" y="2743200"/>
                  </a:moveTo>
                  <a:cubicBezTo>
                    <a:pt x="3858" y="1828800"/>
                    <a:pt x="7717" y="914400"/>
                    <a:pt x="11575" y="0"/>
                  </a:cubicBezTo>
                </a:path>
              </a:pathLst>
            </a:custGeom>
            <a:noFill/>
            <a:ln w="9525">
              <a:solidFill>
                <a:srgbClr val="FD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raphic 30" descr="Water outline">
              <a:extLst>
                <a:ext uri="{FF2B5EF4-FFF2-40B4-BE49-F238E27FC236}">
                  <a16:creationId xmlns:a16="http://schemas.microsoft.com/office/drawing/2014/main" id="{7EE0C9F9-CC29-4520-B76B-0019AE9BFC64}"/>
                </a:ext>
              </a:extLst>
            </p:cNvPr>
            <p:cNvSpPr/>
            <p:nvPr/>
          </p:nvSpPr>
          <p:spPr>
            <a:xfrm rot="8218026">
              <a:off x="175321" y="1262654"/>
              <a:ext cx="343837" cy="361950"/>
            </a:xfrm>
            <a:prstGeom prst="teardrop">
              <a:avLst>
                <a:gd name="adj" fmla="val 200000"/>
              </a:avLst>
            </a:prstGeom>
            <a:solidFill>
              <a:srgbClr val="BC7C7A"/>
            </a:solidFill>
            <a:ln w="12700"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3EA9F0BB-64D9-48E9-AED2-226449D64191}"/>
                </a:ext>
              </a:extLst>
            </p:cNvPr>
            <p:cNvGrpSpPr/>
            <p:nvPr/>
          </p:nvGrpSpPr>
          <p:grpSpPr>
            <a:xfrm>
              <a:off x="200031" y="1294994"/>
              <a:ext cx="274320" cy="274320"/>
              <a:chOff x="680301" y="5220522"/>
              <a:chExt cx="365760" cy="365760"/>
            </a:xfrm>
            <a:effectLst>
              <a:outerShdw blurRad="50800" dist="38100" dir="2700000" algn="tl" rotWithShape="0">
                <a:prstClr val="black">
                  <a:alpha val="40000"/>
                </a:prstClr>
              </a:outerShdw>
            </a:effectLst>
          </p:grpSpPr>
          <p:sp>
            <p:nvSpPr>
              <p:cNvPr id="35" name="Oval 34">
                <a:extLst>
                  <a:ext uri="{FF2B5EF4-FFF2-40B4-BE49-F238E27FC236}">
                    <a16:creationId xmlns:a16="http://schemas.microsoft.com/office/drawing/2014/main" id="{C0700E8B-51FB-4106-BD12-B63003B703CF}"/>
                  </a:ext>
                </a:extLst>
              </p:cNvPr>
              <p:cNvSpPr/>
              <p:nvPr/>
            </p:nvSpPr>
            <p:spPr>
              <a:xfrm>
                <a:off x="680301" y="5220522"/>
                <a:ext cx="365760" cy="365760"/>
              </a:xfrm>
              <a:prstGeom prst="ellipse">
                <a:avLst/>
              </a:prstGeom>
              <a:solidFill>
                <a:srgbClr val="BC7C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7C7A"/>
                  </a:solidFill>
                </a:endParaRPr>
              </a:p>
            </p:txBody>
          </p:sp>
          <p:sp>
            <p:nvSpPr>
              <p:cNvPr id="36" name="Oval 35">
                <a:extLst>
                  <a:ext uri="{FF2B5EF4-FFF2-40B4-BE49-F238E27FC236}">
                    <a16:creationId xmlns:a16="http://schemas.microsoft.com/office/drawing/2014/main" id="{17EB9E0C-E345-4978-8AC7-DD8FC66B26B5}"/>
                  </a:ext>
                </a:extLst>
              </p:cNvPr>
              <p:cNvSpPr/>
              <p:nvPr/>
            </p:nvSpPr>
            <p:spPr>
              <a:xfrm>
                <a:off x="771741" y="5311962"/>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7C7A"/>
                  </a:solidFill>
                </a:endParaRPr>
              </a:p>
            </p:txBody>
          </p:sp>
        </p:grpSp>
      </p:grpSp>
      <p:sp>
        <p:nvSpPr>
          <p:cNvPr id="2" name="Title 1">
            <a:extLst>
              <a:ext uri="{FF2B5EF4-FFF2-40B4-BE49-F238E27FC236}">
                <a16:creationId xmlns:a16="http://schemas.microsoft.com/office/drawing/2014/main" id="{7FD1D1A4-EA3E-4D89-A38C-9608C39B7CD1}"/>
              </a:ext>
            </a:extLst>
          </p:cNvPr>
          <p:cNvSpPr>
            <a:spLocks noGrp="1"/>
          </p:cNvSpPr>
          <p:nvPr>
            <p:ph type="title"/>
          </p:nvPr>
        </p:nvSpPr>
        <p:spPr/>
        <p:txBody>
          <a:bodyPr/>
          <a:lstStyle/>
          <a:p>
            <a:r>
              <a:rPr lang="en-US" dirty="0"/>
              <a:t>Project History</a:t>
            </a:r>
          </a:p>
        </p:txBody>
      </p:sp>
      <p:sp>
        <p:nvSpPr>
          <p:cNvPr id="31" name="Text Placeholder 30">
            <a:extLst>
              <a:ext uri="{FF2B5EF4-FFF2-40B4-BE49-F238E27FC236}">
                <a16:creationId xmlns:a16="http://schemas.microsoft.com/office/drawing/2014/main" id="{B33BC9F2-8E53-4135-B7CB-6782990D3184}"/>
              </a:ext>
            </a:extLst>
          </p:cNvPr>
          <p:cNvSpPr>
            <a:spLocks noGrp="1"/>
          </p:cNvSpPr>
          <p:nvPr>
            <p:ph type="body" sz="quarter" idx="12"/>
          </p:nvPr>
        </p:nvSpPr>
        <p:spPr/>
        <p:txBody>
          <a:bodyPr/>
          <a:lstStyle/>
          <a:p>
            <a:r>
              <a:rPr lang="en-US" dirty="0"/>
              <a:t>https://eeaonline.eea.state.ma.us/EEA/fileviewer/Rtn.aspx?rtn=4-0021606</a:t>
            </a:r>
          </a:p>
        </p:txBody>
      </p:sp>
      <p:graphicFrame>
        <p:nvGraphicFramePr>
          <p:cNvPr id="6" name="Table 6">
            <a:extLst>
              <a:ext uri="{FF2B5EF4-FFF2-40B4-BE49-F238E27FC236}">
                <a16:creationId xmlns:a16="http://schemas.microsoft.com/office/drawing/2014/main" id="{E9997661-750B-4A19-B481-53B340E197C7}"/>
              </a:ext>
            </a:extLst>
          </p:cNvPr>
          <p:cNvGraphicFramePr>
            <a:graphicFrameLocks noGrp="1"/>
          </p:cNvGraphicFramePr>
          <p:nvPr>
            <p:extLst>
              <p:ext uri="{D42A27DB-BD31-4B8C-83A1-F6EECF244321}">
                <p14:modId xmlns:p14="http://schemas.microsoft.com/office/powerpoint/2010/main" val="3911341294"/>
              </p:ext>
            </p:extLst>
          </p:nvPr>
        </p:nvGraphicFramePr>
        <p:xfrm>
          <a:off x="228600" y="5227320"/>
          <a:ext cx="8680704" cy="304800"/>
        </p:xfrm>
        <a:graphic>
          <a:graphicData uri="http://schemas.openxmlformats.org/drawingml/2006/table">
            <a:tbl>
              <a:tblPr firstRow="1" bandRow="1"/>
              <a:tblGrid>
                <a:gridCol w="2660904">
                  <a:extLst>
                    <a:ext uri="{9D8B030D-6E8A-4147-A177-3AD203B41FA5}">
                      <a16:colId xmlns:a16="http://schemas.microsoft.com/office/drawing/2014/main" val="3614332847"/>
                    </a:ext>
                  </a:extLst>
                </a:gridCol>
                <a:gridCol w="1203960">
                  <a:extLst>
                    <a:ext uri="{9D8B030D-6E8A-4147-A177-3AD203B41FA5}">
                      <a16:colId xmlns:a16="http://schemas.microsoft.com/office/drawing/2014/main" val="1859805820"/>
                    </a:ext>
                  </a:extLst>
                </a:gridCol>
                <a:gridCol w="1203960">
                  <a:extLst>
                    <a:ext uri="{9D8B030D-6E8A-4147-A177-3AD203B41FA5}">
                      <a16:colId xmlns:a16="http://schemas.microsoft.com/office/drawing/2014/main" val="111075383"/>
                    </a:ext>
                  </a:extLst>
                </a:gridCol>
                <a:gridCol w="1203960">
                  <a:extLst>
                    <a:ext uri="{9D8B030D-6E8A-4147-A177-3AD203B41FA5}">
                      <a16:colId xmlns:a16="http://schemas.microsoft.com/office/drawing/2014/main" val="4278122904"/>
                    </a:ext>
                  </a:extLst>
                </a:gridCol>
                <a:gridCol w="1203960">
                  <a:extLst>
                    <a:ext uri="{9D8B030D-6E8A-4147-A177-3AD203B41FA5}">
                      <a16:colId xmlns:a16="http://schemas.microsoft.com/office/drawing/2014/main" val="2502335168"/>
                    </a:ext>
                  </a:extLst>
                </a:gridCol>
                <a:gridCol w="1203960">
                  <a:extLst>
                    <a:ext uri="{9D8B030D-6E8A-4147-A177-3AD203B41FA5}">
                      <a16:colId xmlns:a16="http://schemas.microsoft.com/office/drawing/2014/main" val="4111231334"/>
                    </a:ext>
                  </a:extLst>
                </a:gridCol>
              </a:tblGrid>
              <a:tr h="274320">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2012 - 2018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2019</a:t>
                      </a:r>
                    </a:p>
                  </a:txBody>
                  <a:tcP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2020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2021</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2022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Calibri Light" panose="020F0302020204030204" pitchFamily="34" charset="0"/>
                          <a:cs typeface="Calibri Light" panose="020F0302020204030204" pitchFamily="34" charset="0"/>
                        </a:rPr>
                        <a:t>2023</a:t>
                      </a:r>
                    </a:p>
                  </a:txBody>
                  <a:tcP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0753782"/>
                  </a:ext>
                </a:extLst>
              </a:tr>
            </a:tbl>
          </a:graphicData>
        </a:graphic>
      </p:graphicFrame>
      <p:sp>
        <p:nvSpPr>
          <p:cNvPr id="8" name="Rectangle: Rounded Corners 7">
            <a:extLst>
              <a:ext uri="{FF2B5EF4-FFF2-40B4-BE49-F238E27FC236}">
                <a16:creationId xmlns:a16="http://schemas.microsoft.com/office/drawing/2014/main" id="{D21D275C-2C87-4CB7-BE0F-3883306C4727}"/>
              </a:ext>
            </a:extLst>
          </p:cNvPr>
          <p:cNvSpPr/>
          <p:nvPr/>
        </p:nvSpPr>
        <p:spPr>
          <a:xfrm>
            <a:off x="228600" y="3475602"/>
            <a:ext cx="2651760" cy="274320"/>
          </a:xfrm>
          <a:prstGeom prst="roundRect">
            <a:avLst/>
          </a:prstGeom>
          <a:solidFill>
            <a:srgbClr val="BC7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Blight</a:t>
            </a:r>
          </a:p>
        </p:txBody>
      </p:sp>
      <p:sp>
        <p:nvSpPr>
          <p:cNvPr id="9" name="Rectangle: Rounded Corners 8">
            <a:extLst>
              <a:ext uri="{FF2B5EF4-FFF2-40B4-BE49-F238E27FC236}">
                <a16:creationId xmlns:a16="http://schemas.microsoft.com/office/drawing/2014/main" id="{AFE8974F-315D-44CA-851E-83773A9E4281}"/>
              </a:ext>
            </a:extLst>
          </p:cNvPr>
          <p:cNvSpPr/>
          <p:nvPr/>
        </p:nvSpPr>
        <p:spPr>
          <a:xfrm>
            <a:off x="2895600" y="3475602"/>
            <a:ext cx="1280160" cy="274320"/>
          </a:xfrm>
          <a:prstGeom prst="roundRect">
            <a:avLst/>
          </a:prstGeom>
          <a:solidFill>
            <a:srgbClr val="F47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a:t>
            </a:r>
          </a:p>
        </p:txBody>
      </p:sp>
      <p:sp>
        <p:nvSpPr>
          <p:cNvPr id="10" name="Rectangle: Rounded Corners 9">
            <a:extLst>
              <a:ext uri="{FF2B5EF4-FFF2-40B4-BE49-F238E27FC236}">
                <a16:creationId xmlns:a16="http://schemas.microsoft.com/office/drawing/2014/main" id="{89E594EC-1E9C-4112-AAEA-F603999F2EA4}"/>
              </a:ext>
            </a:extLst>
          </p:cNvPr>
          <p:cNvSpPr/>
          <p:nvPr/>
        </p:nvSpPr>
        <p:spPr>
          <a:xfrm>
            <a:off x="4146422" y="3475602"/>
            <a:ext cx="4206240" cy="262174"/>
          </a:xfrm>
          <a:prstGeom prst="roundRect">
            <a:avLst/>
          </a:prstGeom>
          <a:solidFill>
            <a:srgbClr val="FD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Clean Up</a:t>
            </a:r>
          </a:p>
        </p:txBody>
      </p:sp>
      <p:sp>
        <p:nvSpPr>
          <p:cNvPr id="13" name="Rectangle: Rounded Corners 12">
            <a:extLst>
              <a:ext uri="{FF2B5EF4-FFF2-40B4-BE49-F238E27FC236}">
                <a16:creationId xmlns:a16="http://schemas.microsoft.com/office/drawing/2014/main" id="{CB812029-2CAB-4A1A-8040-ED032ECB8F0E}"/>
              </a:ext>
            </a:extLst>
          </p:cNvPr>
          <p:cNvSpPr/>
          <p:nvPr/>
        </p:nvSpPr>
        <p:spPr>
          <a:xfrm>
            <a:off x="6350646" y="3299996"/>
            <a:ext cx="2560320" cy="271370"/>
          </a:xfrm>
          <a:prstGeom prst="roundRect">
            <a:avLst/>
          </a:prstGeom>
          <a:solidFill>
            <a:srgbClr val="9EC0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Development Potential</a:t>
            </a:r>
          </a:p>
        </p:txBody>
      </p:sp>
      <p:grpSp>
        <p:nvGrpSpPr>
          <p:cNvPr id="19" name="Group 18">
            <a:extLst>
              <a:ext uri="{FF2B5EF4-FFF2-40B4-BE49-F238E27FC236}">
                <a16:creationId xmlns:a16="http://schemas.microsoft.com/office/drawing/2014/main" id="{C82FC4A4-7455-447E-B9BE-BBB3077C540D}"/>
              </a:ext>
            </a:extLst>
          </p:cNvPr>
          <p:cNvGrpSpPr/>
          <p:nvPr/>
        </p:nvGrpSpPr>
        <p:grpSpPr>
          <a:xfrm>
            <a:off x="76200" y="3420686"/>
            <a:ext cx="365760" cy="365760"/>
            <a:chOff x="680301" y="5220522"/>
            <a:chExt cx="365760" cy="365760"/>
          </a:xfrm>
          <a:effectLst>
            <a:outerShdw blurRad="50800" dist="38100" dir="2700000" algn="tl" rotWithShape="0">
              <a:prstClr val="black">
                <a:alpha val="40000"/>
              </a:prstClr>
            </a:outerShdw>
          </a:effectLst>
        </p:grpSpPr>
        <p:sp>
          <p:nvSpPr>
            <p:cNvPr id="16" name="Oval 15">
              <a:extLst>
                <a:ext uri="{FF2B5EF4-FFF2-40B4-BE49-F238E27FC236}">
                  <a16:creationId xmlns:a16="http://schemas.microsoft.com/office/drawing/2014/main" id="{04B483A5-6F19-46CB-A163-DBBFA31FDF4E}"/>
                </a:ext>
              </a:extLst>
            </p:cNvPr>
            <p:cNvSpPr/>
            <p:nvPr/>
          </p:nvSpPr>
          <p:spPr>
            <a:xfrm>
              <a:off x="680301" y="5220522"/>
              <a:ext cx="365760" cy="365760"/>
            </a:xfrm>
            <a:prstGeom prst="ellipse">
              <a:avLst/>
            </a:prstGeom>
            <a:solidFill>
              <a:srgbClr val="BC7C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C7C7A"/>
                </a:solidFill>
              </a:endParaRPr>
            </a:p>
          </p:txBody>
        </p:sp>
        <p:sp>
          <p:nvSpPr>
            <p:cNvPr id="17" name="Oval 16">
              <a:extLst>
                <a:ext uri="{FF2B5EF4-FFF2-40B4-BE49-F238E27FC236}">
                  <a16:creationId xmlns:a16="http://schemas.microsoft.com/office/drawing/2014/main" id="{D7E8D70D-FA6F-4FF1-8FC6-6E6E9FC2E3BC}"/>
                </a:ext>
              </a:extLst>
            </p:cNvPr>
            <p:cNvSpPr/>
            <p:nvPr/>
          </p:nvSpPr>
          <p:spPr>
            <a:xfrm>
              <a:off x="771741" y="5311962"/>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7960C20-3A37-45AB-AD73-AC0C63AF2A21}"/>
              </a:ext>
            </a:extLst>
          </p:cNvPr>
          <p:cNvGrpSpPr/>
          <p:nvPr/>
        </p:nvGrpSpPr>
        <p:grpSpPr>
          <a:xfrm>
            <a:off x="2691721" y="3420686"/>
            <a:ext cx="365760" cy="365760"/>
            <a:chOff x="680301" y="5220522"/>
            <a:chExt cx="365760" cy="365760"/>
          </a:xfrm>
          <a:effectLst>
            <a:outerShdw blurRad="50800" dist="38100" dir="2700000" algn="tl" rotWithShape="0">
              <a:prstClr val="black">
                <a:alpha val="40000"/>
              </a:prstClr>
            </a:outerShdw>
          </a:effectLst>
        </p:grpSpPr>
        <p:sp>
          <p:nvSpPr>
            <p:cNvPr id="21" name="Oval 20">
              <a:extLst>
                <a:ext uri="{FF2B5EF4-FFF2-40B4-BE49-F238E27FC236}">
                  <a16:creationId xmlns:a16="http://schemas.microsoft.com/office/drawing/2014/main" id="{EEF00098-2801-445F-947B-4B94D40AC785}"/>
                </a:ext>
              </a:extLst>
            </p:cNvPr>
            <p:cNvSpPr/>
            <p:nvPr/>
          </p:nvSpPr>
          <p:spPr>
            <a:xfrm>
              <a:off x="680301" y="5220522"/>
              <a:ext cx="365760" cy="365760"/>
            </a:xfrm>
            <a:prstGeom prst="ellipse">
              <a:avLst/>
            </a:prstGeom>
            <a:solidFill>
              <a:srgbClr val="F47E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AC39215-E7EC-436C-A1BF-5F85EAD65733}"/>
                </a:ext>
              </a:extLst>
            </p:cNvPr>
            <p:cNvSpPr/>
            <p:nvPr/>
          </p:nvSpPr>
          <p:spPr>
            <a:xfrm>
              <a:off x="771741" y="5311962"/>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68627E1-BC09-4FBE-B3DF-FECB045F37E9}"/>
              </a:ext>
            </a:extLst>
          </p:cNvPr>
          <p:cNvGrpSpPr/>
          <p:nvPr/>
        </p:nvGrpSpPr>
        <p:grpSpPr>
          <a:xfrm>
            <a:off x="3918080" y="3405698"/>
            <a:ext cx="365760" cy="365760"/>
            <a:chOff x="680301" y="5220522"/>
            <a:chExt cx="365760" cy="365760"/>
          </a:xfrm>
          <a:effectLst>
            <a:outerShdw blurRad="50800" dist="38100" dir="2700000" algn="tl" rotWithShape="0">
              <a:prstClr val="black">
                <a:alpha val="40000"/>
              </a:prstClr>
            </a:outerShdw>
          </a:effectLst>
        </p:grpSpPr>
        <p:sp>
          <p:nvSpPr>
            <p:cNvPr id="24" name="Oval 23">
              <a:extLst>
                <a:ext uri="{FF2B5EF4-FFF2-40B4-BE49-F238E27FC236}">
                  <a16:creationId xmlns:a16="http://schemas.microsoft.com/office/drawing/2014/main" id="{09F1EA41-9E19-4B6F-86B5-F3A3B43ED9B0}"/>
                </a:ext>
              </a:extLst>
            </p:cNvPr>
            <p:cNvSpPr/>
            <p:nvPr/>
          </p:nvSpPr>
          <p:spPr>
            <a:xfrm>
              <a:off x="680301" y="5220522"/>
              <a:ext cx="365760" cy="365760"/>
            </a:xfrm>
            <a:prstGeom prst="ellipse">
              <a:avLst/>
            </a:prstGeom>
            <a:solidFill>
              <a:srgbClr val="FDAE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45509E-3263-4CC5-9FA3-EE659EAE5FA6}"/>
                </a:ext>
              </a:extLst>
            </p:cNvPr>
            <p:cNvSpPr/>
            <p:nvPr/>
          </p:nvSpPr>
          <p:spPr>
            <a:xfrm>
              <a:off x="771741" y="5311962"/>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2950AFA-FE7E-4322-B6E2-B74B8D6C6707}"/>
              </a:ext>
            </a:extLst>
          </p:cNvPr>
          <p:cNvGrpSpPr/>
          <p:nvPr/>
        </p:nvGrpSpPr>
        <p:grpSpPr>
          <a:xfrm>
            <a:off x="6169881" y="3234273"/>
            <a:ext cx="365760" cy="365760"/>
            <a:chOff x="680301" y="5220522"/>
            <a:chExt cx="365760" cy="365760"/>
          </a:xfrm>
          <a:effectLst>
            <a:outerShdw blurRad="50800" dist="38100" dir="2700000" algn="tl" rotWithShape="0">
              <a:prstClr val="black">
                <a:alpha val="40000"/>
              </a:prstClr>
            </a:outerShdw>
          </a:effectLst>
        </p:grpSpPr>
        <p:sp>
          <p:nvSpPr>
            <p:cNvPr id="27" name="Oval 26">
              <a:extLst>
                <a:ext uri="{FF2B5EF4-FFF2-40B4-BE49-F238E27FC236}">
                  <a16:creationId xmlns:a16="http://schemas.microsoft.com/office/drawing/2014/main" id="{82A4A673-7AA1-4451-8D30-FB78CF58A532}"/>
                </a:ext>
              </a:extLst>
            </p:cNvPr>
            <p:cNvSpPr/>
            <p:nvPr/>
          </p:nvSpPr>
          <p:spPr>
            <a:xfrm>
              <a:off x="680301" y="5220522"/>
              <a:ext cx="365760" cy="365760"/>
            </a:xfrm>
            <a:prstGeom prst="ellipse">
              <a:avLst/>
            </a:prstGeom>
            <a:solidFill>
              <a:srgbClr val="9EC04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978A7A-9D23-41B3-933C-D571827696A3}"/>
                </a:ext>
              </a:extLst>
            </p:cNvPr>
            <p:cNvSpPr/>
            <p:nvPr/>
          </p:nvSpPr>
          <p:spPr>
            <a:xfrm>
              <a:off x="771741" y="5311962"/>
              <a:ext cx="182880" cy="1828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8B880D6-DA8A-4E9A-9952-8BDB14C8C5D8}"/>
              </a:ext>
            </a:extLst>
          </p:cNvPr>
          <p:cNvSpPr txBox="1"/>
          <p:nvPr/>
        </p:nvSpPr>
        <p:spPr>
          <a:xfrm>
            <a:off x="341250" y="2746004"/>
            <a:ext cx="2614415" cy="738664"/>
          </a:xfrm>
          <a:prstGeom prst="rect">
            <a:avLst/>
          </a:prstGeom>
          <a:noFill/>
        </p:spPr>
        <p:txBody>
          <a:bodyPr wrap="square" rtlCol="0">
            <a:spAutoFit/>
          </a:bodyPr>
          <a:lstStyle/>
          <a:p>
            <a:r>
              <a:rPr lang="en-US" b="1" dirty="0">
                <a:solidFill>
                  <a:srgbClr val="BC7C7A"/>
                </a:solidFill>
                <a:latin typeface="+mn-lt"/>
              </a:rPr>
              <a:t>Abandonment</a:t>
            </a:r>
          </a:p>
          <a:p>
            <a:r>
              <a:rPr lang="en-US" sz="1200" dirty="0">
                <a:solidFill>
                  <a:schemeClr val="tx1"/>
                </a:solidFill>
                <a:latin typeface="+mn-lt"/>
              </a:rPr>
              <a:t>Devasting fire, building collapses; MA DEP outreach to owner for access</a:t>
            </a:r>
          </a:p>
        </p:txBody>
      </p:sp>
      <p:sp>
        <p:nvSpPr>
          <p:cNvPr id="45" name="TextBox 44">
            <a:extLst>
              <a:ext uri="{FF2B5EF4-FFF2-40B4-BE49-F238E27FC236}">
                <a16:creationId xmlns:a16="http://schemas.microsoft.com/office/drawing/2014/main" id="{39A70C13-C112-46A7-B8E8-ADFB45BA5AF3}"/>
              </a:ext>
            </a:extLst>
          </p:cNvPr>
          <p:cNvSpPr txBox="1"/>
          <p:nvPr/>
        </p:nvSpPr>
        <p:spPr>
          <a:xfrm>
            <a:off x="2912234" y="2383189"/>
            <a:ext cx="1258219" cy="923330"/>
          </a:xfrm>
          <a:prstGeom prst="rect">
            <a:avLst/>
          </a:prstGeom>
          <a:noFill/>
        </p:spPr>
        <p:txBody>
          <a:bodyPr wrap="square" rtlCol="0">
            <a:spAutoFit/>
          </a:bodyPr>
          <a:lstStyle/>
          <a:p>
            <a:r>
              <a:rPr lang="en-US" b="1" dirty="0">
                <a:solidFill>
                  <a:srgbClr val="E46C0A"/>
                </a:solidFill>
                <a:latin typeface="+mn-lt"/>
              </a:rPr>
              <a:t>Acquisition</a:t>
            </a:r>
          </a:p>
          <a:p>
            <a:r>
              <a:rPr lang="en-US" sz="1200" dirty="0">
                <a:solidFill>
                  <a:schemeClr val="tx1"/>
                </a:solidFill>
                <a:latin typeface="+mn-lt"/>
              </a:rPr>
              <a:t>Town acquires property through tax taking</a:t>
            </a:r>
          </a:p>
        </p:txBody>
      </p:sp>
      <p:sp>
        <p:nvSpPr>
          <p:cNvPr id="46" name="TextBox 45">
            <a:extLst>
              <a:ext uri="{FF2B5EF4-FFF2-40B4-BE49-F238E27FC236}">
                <a16:creationId xmlns:a16="http://schemas.microsoft.com/office/drawing/2014/main" id="{FC40005F-9097-45A5-BD2E-031A81786C9E}"/>
              </a:ext>
            </a:extLst>
          </p:cNvPr>
          <p:cNvSpPr txBox="1"/>
          <p:nvPr/>
        </p:nvSpPr>
        <p:spPr>
          <a:xfrm>
            <a:off x="4340751" y="2115038"/>
            <a:ext cx="1808466" cy="1107996"/>
          </a:xfrm>
          <a:prstGeom prst="rect">
            <a:avLst/>
          </a:prstGeom>
          <a:noFill/>
        </p:spPr>
        <p:txBody>
          <a:bodyPr wrap="square" rtlCol="0">
            <a:spAutoFit/>
          </a:bodyPr>
          <a:lstStyle/>
          <a:p>
            <a:r>
              <a:rPr lang="en-US" b="1" dirty="0">
                <a:solidFill>
                  <a:srgbClr val="FDAE49"/>
                </a:solidFill>
                <a:latin typeface="+mn-lt"/>
              </a:rPr>
              <a:t>Remediation</a:t>
            </a:r>
          </a:p>
          <a:p>
            <a:r>
              <a:rPr lang="en-US" sz="1200" dirty="0">
                <a:solidFill>
                  <a:schemeClr val="tx1"/>
                </a:solidFill>
                <a:latin typeface="+mn-lt"/>
              </a:rPr>
              <a:t>Assessment reports; remediation of Settling Pond #3 completed; begin remediation of #1 and #2 </a:t>
            </a:r>
          </a:p>
        </p:txBody>
      </p:sp>
      <p:sp>
        <p:nvSpPr>
          <p:cNvPr id="59" name="TextBox 58">
            <a:extLst>
              <a:ext uri="{FF2B5EF4-FFF2-40B4-BE49-F238E27FC236}">
                <a16:creationId xmlns:a16="http://schemas.microsoft.com/office/drawing/2014/main" id="{1B16E701-8725-4EB4-97C9-B5D4644F7F9D}"/>
              </a:ext>
            </a:extLst>
          </p:cNvPr>
          <p:cNvSpPr txBox="1"/>
          <p:nvPr/>
        </p:nvSpPr>
        <p:spPr>
          <a:xfrm>
            <a:off x="6477910" y="1773971"/>
            <a:ext cx="2397479" cy="1292662"/>
          </a:xfrm>
          <a:prstGeom prst="rect">
            <a:avLst/>
          </a:prstGeom>
          <a:noFill/>
        </p:spPr>
        <p:txBody>
          <a:bodyPr wrap="square" rtlCol="0">
            <a:spAutoFit/>
          </a:bodyPr>
          <a:lstStyle/>
          <a:p>
            <a:r>
              <a:rPr lang="en-US" b="1" dirty="0">
                <a:solidFill>
                  <a:srgbClr val="9EC04E"/>
                </a:solidFill>
                <a:latin typeface="+mn-lt"/>
              </a:rPr>
              <a:t>Planning</a:t>
            </a:r>
          </a:p>
          <a:p>
            <a:pPr marL="117475" indent="-117475"/>
            <a:r>
              <a:rPr kumimoji="0" lang="en-US" sz="12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MassDev</a:t>
            </a: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RE Tech Assistance Grant</a:t>
            </a:r>
          </a:p>
          <a:p>
            <a:pPr marL="117475" indent="-117475"/>
            <a:r>
              <a:rPr lang="en-US" sz="1200" dirty="0">
                <a:solidFill>
                  <a:prstClr val="black"/>
                </a:solidFill>
                <a:latin typeface="Calibri"/>
              </a:rPr>
              <a:t>Dam Removal Study</a:t>
            </a:r>
          </a:p>
          <a:p>
            <a:pPr marL="117475" indent="-117475"/>
            <a:r>
              <a:rPr lang="en-US" sz="1200" dirty="0">
                <a:solidFill>
                  <a:prstClr val="black"/>
                </a:solidFill>
                <a:latin typeface="Calibri"/>
              </a:rPr>
              <a:t>Pond Street Bridge Study</a:t>
            </a:r>
          </a:p>
          <a:p>
            <a:pPr marL="117475" indent="-117475"/>
            <a:r>
              <a:rPr lang="en-US" sz="1200" dirty="0">
                <a:solidFill>
                  <a:prstClr val="black"/>
                </a:solidFill>
                <a:latin typeface="Calibri"/>
              </a:rPr>
              <a:t>Sewage Treatment Options</a:t>
            </a:r>
          </a:p>
          <a:p>
            <a:pPr marL="117475" indent="-117475"/>
            <a:r>
              <a:rPr lang="en-US" sz="1200" dirty="0">
                <a:solidFill>
                  <a:prstClr val="black"/>
                </a:solidFill>
                <a:latin typeface="Calibri"/>
              </a:rPr>
              <a:t>Plan for Development RFP</a:t>
            </a:r>
          </a:p>
        </p:txBody>
      </p:sp>
      <p:sp>
        <p:nvSpPr>
          <p:cNvPr id="69" name="Isosceles Triangle 68">
            <a:extLst>
              <a:ext uri="{FF2B5EF4-FFF2-40B4-BE49-F238E27FC236}">
                <a16:creationId xmlns:a16="http://schemas.microsoft.com/office/drawing/2014/main" id="{818B82C6-2D61-4312-A901-4B7CBDC39098}"/>
              </a:ext>
            </a:extLst>
          </p:cNvPr>
          <p:cNvSpPr/>
          <p:nvPr/>
        </p:nvSpPr>
        <p:spPr>
          <a:xfrm>
            <a:off x="734730" y="3779230"/>
            <a:ext cx="199664" cy="219469"/>
          </a:xfrm>
          <a:prstGeom prst="triangle">
            <a:avLst/>
          </a:prstGeom>
          <a:solidFill>
            <a:srgbClr val="BC7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062DC1A6-286D-482D-A4D1-400721620A7D}"/>
              </a:ext>
            </a:extLst>
          </p:cNvPr>
          <p:cNvSpPr/>
          <p:nvPr/>
        </p:nvSpPr>
        <p:spPr>
          <a:xfrm>
            <a:off x="3610336" y="3853693"/>
            <a:ext cx="199664" cy="219469"/>
          </a:xfrm>
          <a:prstGeom prst="triangle">
            <a:avLst/>
          </a:prstGeom>
          <a:solidFill>
            <a:srgbClr val="F47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2B2601E-0200-4EFF-AD57-05BB94416F5E}"/>
              </a:ext>
            </a:extLst>
          </p:cNvPr>
          <p:cNvSpPr txBox="1"/>
          <p:nvPr/>
        </p:nvSpPr>
        <p:spPr>
          <a:xfrm>
            <a:off x="4458442" y="5584507"/>
            <a:ext cx="858480" cy="276999"/>
          </a:xfrm>
          <a:prstGeom prst="rect">
            <a:avLst/>
          </a:prstGeom>
          <a:noFill/>
          <a:ln>
            <a:noFill/>
          </a:ln>
        </p:spPr>
        <p:txBody>
          <a:bodyPr wrap="square" rtlCol="0">
            <a:spAutoFit/>
          </a:bodyPr>
          <a:lstStyle/>
          <a:p>
            <a:r>
              <a:rPr lang="en-US" sz="1200" dirty="0">
                <a:solidFill>
                  <a:schemeClr val="tx1">
                    <a:lumMod val="50000"/>
                    <a:lumOff val="50000"/>
                  </a:schemeClr>
                </a:solidFill>
                <a:latin typeface="+mn-lt"/>
              </a:rPr>
              <a:t>Pandemic</a:t>
            </a:r>
          </a:p>
        </p:txBody>
      </p:sp>
      <p:sp>
        <p:nvSpPr>
          <p:cNvPr id="4" name="Freeform: Shape 3">
            <a:extLst>
              <a:ext uri="{FF2B5EF4-FFF2-40B4-BE49-F238E27FC236}">
                <a16:creationId xmlns:a16="http://schemas.microsoft.com/office/drawing/2014/main" id="{FD88B7A2-97CB-4293-AA6A-9F1BE248C1E2}"/>
              </a:ext>
            </a:extLst>
          </p:cNvPr>
          <p:cNvSpPr/>
          <p:nvPr/>
        </p:nvSpPr>
        <p:spPr>
          <a:xfrm>
            <a:off x="4480754" y="5562840"/>
            <a:ext cx="0" cy="274320"/>
          </a:xfrm>
          <a:custGeom>
            <a:avLst/>
            <a:gdLst>
              <a:gd name="connsiteX0" fmla="*/ 0 w 10510"/>
              <a:gd name="connsiteY0" fmla="*/ 0 h 357352"/>
              <a:gd name="connsiteX1" fmla="*/ 10510 w 10510"/>
              <a:gd name="connsiteY1" fmla="*/ 357352 h 357352"/>
            </a:gdLst>
            <a:ahLst/>
            <a:cxnLst>
              <a:cxn ang="0">
                <a:pos x="connsiteX0" y="connsiteY0"/>
              </a:cxn>
              <a:cxn ang="0">
                <a:pos x="connsiteX1" y="connsiteY1"/>
              </a:cxn>
            </a:cxnLst>
            <a:rect l="l" t="t" r="r" b="b"/>
            <a:pathLst>
              <a:path w="10510" h="357352">
                <a:moveTo>
                  <a:pt x="0" y="0"/>
                </a:moveTo>
                <a:lnTo>
                  <a:pt x="10510" y="357352"/>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030793C-4109-4665-A2B1-989C0B66D60A}"/>
              </a:ext>
            </a:extLst>
          </p:cNvPr>
          <p:cNvSpPr txBox="1"/>
          <p:nvPr/>
        </p:nvSpPr>
        <p:spPr>
          <a:xfrm>
            <a:off x="3259696" y="4039427"/>
            <a:ext cx="900943" cy="461665"/>
          </a:xfrm>
          <a:prstGeom prst="rect">
            <a:avLst/>
          </a:prstGeom>
          <a:noFill/>
        </p:spPr>
        <p:txBody>
          <a:bodyPr wrap="square" rtlCol="0">
            <a:spAutoFit/>
          </a:bodyPr>
          <a:lstStyle/>
          <a:p>
            <a:pPr algn="ctr"/>
            <a:r>
              <a:rPr lang="en-US" sz="1200" dirty="0">
                <a:latin typeface="+mn-lt"/>
              </a:rPr>
              <a:t>Town Acquisition</a:t>
            </a:r>
          </a:p>
        </p:txBody>
      </p:sp>
      <p:sp>
        <p:nvSpPr>
          <p:cNvPr id="77" name="Isosceles Triangle 76">
            <a:extLst>
              <a:ext uri="{FF2B5EF4-FFF2-40B4-BE49-F238E27FC236}">
                <a16:creationId xmlns:a16="http://schemas.microsoft.com/office/drawing/2014/main" id="{DC8D7B23-D858-4973-9332-C74C0C4DDF4F}"/>
              </a:ext>
            </a:extLst>
          </p:cNvPr>
          <p:cNvSpPr/>
          <p:nvPr/>
        </p:nvSpPr>
        <p:spPr>
          <a:xfrm>
            <a:off x="6228496" y="3853693"/>
            <a:ext cx="199664" cy="219469"/>
          </a:xfrm>
          <a:prstGeom prst="triangle">
            <a:avLst/>
          </a:prstGeom>
          <a:solidFill>
            <a:srgbClr val="9EC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5CA351F-553D-4A4D-9012-D268C7B8AA41}"/>
              </a:ext>
            </a:extLst>
          </p:cNvPr>
          <p:cNvSpPr/>
          <p:nvPr/>
        </p:nvSpPr>
        <p:spPr>
          <a:xfrm>
            <a:off x="4480035" y="5836109"/>
            <a:ext cx="1082565" cy="0"/>
          </a:xfrm>
          <a:custGeom>
            <a:avLst/>
            <a:gdLst>
              <a:gd name="connsiteX0" fmla="*/ 0 w 1082565"/>
              <a:gd name="connsiteY0" fmla="*/ 0 h 21020"/>
              <a:gd name="connsiteX1" fmla="*/ 1082565 w 1082565"/>
              <a:gd name="connsiteY1" fmla="*/ 21020 h 21020"/>
            </a:gdLst>
            <a:ahLst/>
            <a:cxnLst>
              <a:cxn ang="0">
                <a:pos x="connsiteX0" y="connsiteY0"/>
              </a:cxn>
              <a:cxn ang="0">
                <a:pos x="connsiteX1" y="connsiteY1"/>
              </a:cxn>
            </a:cxnLst>
            <a:rect l="l" t="t" r="r" b="b"/>
            <a:pathLst>
              <a:path w="1082565" h="21020">
                <a:moveTo>
                  <a:pt x="0" y="0"/>
                </a:moveTo>
                <a:lnTo>
                  <a:pt x="1082565" y="21020"/>
                </a:lnTo>
              </a:path>
            </a:pathLst>
          </a:custGeom>
          <a:noFill/>
          <a:ln>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8" descr="67,587 Map Pin Icon Illustrations &amp; Clip Art - iStock">
            <a:extLst>
              <a:ext uri="{FF2B5EF4-FFF2-40B4-BE49-F238E27FC236}">
                <a16:creationId xmlns:a16="http://schemas.microsoft.com/office/drawing/2014/main" id="{783F42CA-2BCE-41CF-A722-3080E773A75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990" t="19841" r="27591" b="19842"/>
          <a:stretch/>
        </p:blipFill>
        <p:spPr bwMode="auto">
          <a:xfrm flipH="1">
            <a:off x="6932029" y="4953000"/>
            <a:ext cx="202016" cy="27432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3269E4B6-5BFB-41BB-A09F-579ADE2D66F1}"/>
              </a:ext>
            </a:extLst>
          </p:cNvPr>
          <p:cNvSpPr txBox="1"/>
          <p:nvPr/>
        </p:nvSpPr>
        <p:spPr>
          <a:xfrm>
            <a:off x="483922" y="4049899"/>
            <a:ext cx="714366" cy="553998"/>
          </a:xfrm>
          <a:prstGeom prst="rect">
            <a:avLst/>
          </a:prstGeom>
          <a:noFill/>
        </p:spPr>
        <p:txBody>
          <a:bodyPr wrap="square" lIns="0" tIns="0" rIns="0" bIns="0" rtlCol="0">
            <a:spAutoFit/>
          </a:bodyPr>
          <a:lstStyle/>
          <a:p>
            <a:pPr algn="ctr"/>
            <a:r>
              <a:rPr lang="en-US" sz="1200" dirty="0">
                <a:latin typeface="+mn-lt"/>
              </a:rPr>
              <a:t>Request for EPA Assistance</a:t>
            </a:r>
          </a:p>
        </p:txBody>
      </p:sp>
      <p:sp>
        <p:nvSpPr>
          <p:cNvPr id="75" name="TextBox 74">
            <a:extLst>
              <a:ext uri="{FF2B5EF4-FFF2-40B4-BE49-F238E27FC236}">
                <a16:creationId xmlns:a16="http://schemas.microsoft.com/office/drawing/2014/main" id="{494F3D6C-7F4A-4368-8EAF-436994F2D0CE}"/>
              </a:ext>
            </a:extLst>
          </p:cNvPr>
          <p:cNvSpPr txBox="1"/>
          <p:nvPr/>
        </p:nvSpPr>
        <p:spPr>
          <a:xfrm>
            <a:off x="5877856" y="4054414"/>
            <a:ext cx="900943" cy="461665"/>
          </a:xfrm>
          <a:prstGeom prst="rect">
            <a:avLst/>
          </a:prstGeom>
          <a:noFill/>
        </p:spPr>
        <p:txBody>
          <a:bodyPr wrap="square" rtlCol="0">
            <a:spAutoFit/>
          </a:bodyPr>
          <a:lstStyle/>
          <a:p>
            <a:pPr algn="ctr"/>
            <a:r>
              <a:rPr lang="en-US" sz="1200" dirty="0" err="1">
                <a:latin typeface="+mn-lt"/>
              </a:rPr>
              <a:t>MassDev</a:t>
            </a:r>
            <a:r>
              <a:rPr lang="en-US" sz="1200" dirty="0">
                <a:latin typeface="+mn-lt"/>
              </a:rPr>
              <a:t> Grant</a:t>
            </a:r>
          </a:p>
        </p:txBody>
      </p:sp>
      <p:sp>
        <p:nvSpPr>
          <p:cNvPr id="80" name="Isosceles Triangle 79">
            <a:extLst>
              <a:ext uri="{FF2B5EF4-FFF2-40B4-BE49-F238E27FC236}">
                <a16:creationId xmlns:a16="http://schemas.microsoft.com/office/drawing/2014/main" id="{91C6D3EC-C283-4A76-A324-52ADBCE73CA2}"/>
              </a:ext>
            </a:extLst>
          </p:cNvPr>
          <p:cNvSpPr/>
          <p:nvPr/>
        </p:nvSpPr>
        <p:spPr>
          <a:xfrm>
            <a:off x="4922640" y="3839353"/>
            <a:ext cx="199664" cy="219469"/>
          </a:xfrm>
          <a:prstGeom prst="triangle">
            <a:avLst/>
          </a:prstGeom>
          <a:solidFill>
            <a:srgbClr val="FD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AF44FCB-801F-478A-9282-589D583E6EF8}"/>
              </a:ext>
            </a:extLst>
          </p:cNvPr>
          <p:cNvSpPr txBox="1"/>
          <p:nvPr/>
        </p:nvSpPr>
        <p:spPr>
          <a:xfrm>
            <a:off x="4572000" y="4040074"/>
            <a:ext cx="900943" cy="461665"/>
          </a:xfrm>
          <a:prstGeom prst="rect">
            <a:avLst/>
          </a:prstGeom>
          <a:noFill/>
        </p:spPr>
        <p:txBody>
          <a:bodyPr wrap="square" rtlCol="0">
            <a:spAutoFit/>
          </a:bodyPr>
          <a:lstStyle/>
          <a:p>
            <a:pPr algn="ctr"/>
            <a:r>
              <a:rPr lang="en-US" sz="1200" dirty="0">
                <a:latin typeface="+mn-lt"/>
              </a:rPr>
              <a:t>Ph. I - III Reports</a:t>
            </a:r>
          </a:p>
        </p:txBody>
      </p:sp>
      <p:sp>
        <p:nvSpPr>
          <p:cNvPr id="82" name="Isosceles Triangle 81">
            <a:extLst>
              <a:ext uri="{FF2B5EF4-FFF2-40B4-BE49-F238E27FC236}">
                <a16:creationId xmlns:a16="http://schemas.microsoft.com/office/drawing/2014/main" id="{5388B413-FEE6-4D3B-88C2-39F8B16B9CE4}"/>
              </a:ext>
            </a:extLst>
          </p:cNvPr>
          <p:cNvSpPr/>
          <p:nvPr/>
        </p:nvSpPr>
        <p:spPr>
          <a:xfrm>
            <a:off x="1973218" y="3795910"/>
            <a:ext cx="199664" cy="219469"/>
          </a:xfrm>
          <a:prstGeom prst="triangle">
            <a:avLst/>
          </a:prstGeom>
          <a:solidFill>
            <a:srgbClr val="BC7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237F5F60-2187-4E73-B12B-E4188E947D06}"/>
              </a:ext>
            </a:extLst>
          </p:cNvPr>
          <p:cNvSpPr txBox="1"/>
          <p:nvPr/>
        </p:nvSpPr>
        <p:spPr>
          <a:xfrm>
            <a:off x="1760653" y="4020322"/>
            <a:ext cx="1039714" cy="830997"/>
          </a:xfrm>
          <a:prstGeom prst="rect">
            <a:avLst/>
          </a:prstGeom>
          <a:noFill/>
        </p:spPr>
        <p:txBody>
          <a:bodyPr wrap="square" rtlCol="0">
            <a:spAutoFit/>
          </a:bodyPr>
          <a:lstStyle/>
          <a:p>
            <a:pPr algn="ctr"/>
            <a:r>
              <a:rPr lang="en-US" sz="1200" dirty="0">
                <a:latin typeface="+mn-lt"/>
              </a:rPr>
              <a:t>Site access for initial  assessment &amp; clean up</a:t>
            </a:r>
          </a:p>
        </p:txBody>
      </p:sp>
      <p:sp>
        <p:nvSpPr>
          <p:cNvPr id="61" name="Isosceles Triangle 60">
            <a:extLst>
              <a:ext uri="{FF2B5EF4-FFF2-40B4-BE49-F238E27FC236}">
                <a16:creationId xmlns:a16="http://schemas.microsoft.com/office/drawing/2014/main" id="{D28DEE6D-63C0-45AC-BC62-094A41932450}"/>
              </a:ext>
            </a:extLst>
          </p:cNvPr>
          <p:cNvSpPr/>
          <p:nvPr/>
        </p:nvSpPr>
        <p:spPr>
          <a:xfrm>
            <a:off x="2358761" y="3799132"/>
            <a:ext cx="199664" cy="219469"/>
          </a:xfrm>
          <a:prstGeom prst="triangle">
            <a:avLst/>
          </a:prstGeom>
          <a:solidFill>
            <a:srgbClr val="BC7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C875768-F675-4C0D-9D42-B6D7B803E7CE}"/>
              </a:ext>
            </a:extLst>
          </p:cNvPr>
          <p:cNvSpPr/>
          <p:nvPr/>
        </p:nvSpPr>
        <p:spPr>
          <a:xfrm>
            <a:off x="146048" y="3798376"/>
            <a:ext cx="199664" cy="21946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737F395-61DE-4A7E-9E2C-7975E1D8445D}"/>
              </a:ext>
            </a:extLst>
          </p:cNvPr>
          <p:cNvSpPr txBox="1"/>
          <p:nvPr/>
        </p:nvSpPr>
        <p:spPr>
          <a:xfrm>
            <a:off x="92096" y="4069045"/>
            <a:ext cx="294094" cy="184666"/>
          </a:xfrm>
          <a:prstGeom prst="rect">
            <a:avLst/>
          </a:prstGeom>
          <a:noFill/>
        </p:spPr>
        <p:txBody>
          <a:bodyPr wrap="square" lIns="0" tIns="0" rIns="0" bIns="0" rtlCol="0">
            <a:spAutoFit/>
          </a:bodyPr>
          <a:lstStyle/>
          <a:p>
            <a:pPr algn="ctr"/>
            <a:r>
              <a:rPr lang="en-US" sz="1200" dirty="0">
                <a:latin typeface="+mn-lt"/>
              </a:rPr>
              <a:t>Fire</a:t>
            </a:r>
          </a:p>
        </p:txBody>
      </p:sp>
    </p:spTree>
    <p:extLst>
      <p:ext uri="{BB962C8B-B14F-4D97-AF65-F5344CB8AC3E}">
        <p14:creationId xmlns:p14="http://schemas.microsoft.com/office/powerpoint/2010/main" val="226530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9317-A888-4821-B27A-F6AC5AD7CB1A}"/>
              </a:ext>
            </a:extLst>
          </p:cNvPr>
          <p:cNvSpPr>
            <a:spLocks noGrp="1"/>
          </p:cNvSpPr>
          <p:nvPr>
            <p:ph type="title"/>
          </p:nvPr>
        </p:nvSpPr>
        <p:spPr/>
        <p:txBody>
          <a:bodyPr/>
          <a:lstStyle/>
          <a:p>
            <a:r>
              <a:rPr lang="en-US" dirty="0"/>
              <a:t>Project Goals</a:t>
            </a:r>
          </a:p>
        </p:txBody>
      </p:sp>
      <p:sp>
        <p:nvSpPr>
          <p:cNvPr id="4" name="Text Placeholder 3">
            <a:extLst>
              <a:ext uri="{FF2B5EF4-FFF2-40B4-BE49-F238E27FC236}">
                <a16:creationId xmlns:a16="http://schemas.microsoft.com/office/drawing/2014/main" id="{F6D8644E-9A52-4A6F-AACF-F183E6037528}"/>
              </a:ext>
            </a:extLst>
          </p:cNvPr>
          <p:cNvSpPr>
            <a:spLocks noGrp="1"/>
          </p:cNvSpPr>
          <p:nvPr>
            <p:ph type="body" sz="quarter" idx="11"/>
          </p:nvPr>
        </p:nvSpPr>
        <p:spPr>
          <a:xfrm>
            <a:off x="241740" y="685800"/>
            <a:ext cx="4330260" cy="5638800"/>
          </a:xfrm>
        </p:spPr>
        <p:txBody>
          <a:bodyPr>
            <a:noAutofit/>
          </a:bodyPr>
          <a:lstStyle/>
          <a:p>
            <a:pPr marL="346075" indent="-346075">
              <a:spcBef>
                <a:spcPts val="1200"/>
              </a:spcBef>
              <a:buFont typeface="+mj-lt"/>
              <a:buAutoNum type="arabicPeriod"/>
            </a:pPr>
            <a:r>
              <a:rPr lang="en-US" b="1" dirty="0">
                <a:solidFill>
                  <a:schemeClr val="accent2">
                    <a:lumMod val="75000"/>
                  </a:schemeClr>
                </a:solidFill>
              </a:rPr>
              <a:t>Redevelop blighted and surplus public property</a:t>
            </a:r>
            <a:r>
              <a:rPr lang="en-US" dirty="0"/>
              <a:t>:  support ongoing efforts to remediate site and remove building debris</a:t>
            </a:r>
          </a:p>
          <a:p>
            <a:pPr marL="346075" indent="-346075">
              <a:spcBef>
                <a:spcPts val="1200"/>
              </a:spcBef>
              <a:buFont typeface="+mj-lt"/>
              <a:buAutoNum type="arabicPeriod"/>
            </a:pPr>
            <a:r>
              <a:rPr lang="en-US" b="1" dirty="0">
                <a:solidFill>
                  <a:schemeClr val="accent2">
                    <a:lumMod val="75000"/>
                  </a:schemeClr>
                </a:solidFill>
              </a:rPr>
              <a:t>Return the site to the active tax rolls:  </a:t>
            </a:r>
            <a:r>
              <a:rPr lang="en-US" dirty="0"/>
              <a:t>work toward disposition through a developers’ Request for Proposals (RFP) </a:t>
            </a:r>
          </a:p>
          <a:p>
            <a:pPr marL="346075" indent="-346075">
              <a:spcBef>
                <a:spcPts val="1200"/>
              </a:spcBef>
              <a:buFont typeface="+mj-lt"/>
              <a:buAutoNum type="arabicPeriod"/>
            </a:pPr>
            <a:r>
              <a:rPr lang="en-US" b="1" dirty="0">
                <a:solidFill>
                  <a:schemeClr val="accent2">
                    <a:lumMod val="75000"/>
                  </a:schemeClr>
                </a:solidFill>
                <a:latin typeface="+mn-lt"/>
              </a:rPr>
              <a:t>Advance smart growth:  </a:t>
            </a:r>
            <a:r>
              <a:rPr lang="en-US" dirty="0">
                <a:latin typeface="+mn-lt"/>
              </a:rPr>
              <a:t>design compact development with complementary  open space and a focus on form</a:t>
            </a:r>
          </a:p>
          <a:p>
            <a:pPr marL="346075" indent="-346075">
              <a:spcBef>
                <a:spcPts val="1200"/>
              </a:spcBef>
              <a:buFont typeface="+mj-lt"/>
              <a:buAutoNum type="arabicPeriod"/>
            </a:pPr>
            <a:r>
              <a:rPr lang="en-US" b="1" dirty="0">
                <a:solidFill>
                  <a:schemeClr val="accent2">
                    <a:lumMod val="75000"/>
                  </a:schemeClr>
                </a:solidFill>
              </a:rPr>
              <a:t>Identify a range of redevelopment scenarios</a:t>
            </a:r>
            <a:r>
              <a:rPr lang="en-US" dirty="0"/>
              <a:t>:  </a:t>
            </a:r>
            <a:r>
              <a:rPr lang="en-US" b="1" i="1" u="sng" dirty="0"/>
              <a:t>cast a wide net of possible uses to attract developer interest on a challenging site</a:t>
            </a:r>
          </a:p>
        </p:txBody>
      </p:sp>
      <p:sp>
        <p:nvSpPr>
          <p:cNvPr id="3" name="Text Placeholder 2">
            <a:extLst>
              <a:ext uri="{FF2B5EF4-FFF2-40B4-BE49-F238E27FC236}">
                <a16:creationId xmlns:a16="http://schemas.microsoft.com/office/drawing/2014/main" id="{A22D91E9-EE90-455B-6387-59603336AFBB}"/>
              </a:ext>
            </a:extLst>
          </p:cNvPr>
          <p:cNvSpPr>
            <a:spLocks noGrp="1"/>
          </p:cNvSpPr>
          <p:nvPr>
            <p:ph type="body" sz="quarter" idx="12"/>
          </p:nvPr>
        </p:nvSpPr>
        <p:spPr/>
        <p:txBody>
          <a:bodyPr/>
          <a:lstStyle/>
          <a:p>
            <a:r>
              <a:rPr lang="en-US" sz="1000" dirty="0"/>
              <a:t>(</a:t>
            </a:r>
            <a:r>
              <a:rPr lang="en-US" sz="1000" i="1" dirty="0"/>
              <a:t>Seekonk</a:t>
            </a:r>
            <a:r>
              <a:rPr lang="en-US" sz="1000" dirty="0"/>
              <a:t> </a:t>
            </a:r>
            <a:r>
              <a:rPr lang="en-US" sz="1000" i="1" dirty="0"/>
              <a:t>Master Plan, Economic Development, 2019</a:t>
            </a:r>
            <a:r>
              <a:rPr lang="en-US" sz="1000" dirty="0"/>
              <a:t>)</a:t>
            </a:r>
            <a:endParaRPr lang="en-US" dirty="0"/>
          </a:p>
        </p:txBody>
      </p:sp>
      <p:pic>
        <p:nvPicPr>
          <p:cNvPr id="8" name="Picture 7">
            <a:extLst>
              <a:ext uri="{FF2B5EF4-FFF2-40B4-BE49-F238E27FC236}">
                <a16:creationId xmlns:a16="http://schemas.microsoft.com/office/drawing/2014/main" id="{A2A6E09B-DE0B-4755-B40B-B1FB235B9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13879" y="1371600"/>
            <a:ext cx="5486400" cy="4114800"/>
          </a:xfrm>
          <a:prstGeom prst="rect">
            <a:avLst/>
          </a:prstGeom>
        </p:spPr>
      </p:pic>
      <p:sp>
        <p:nvSpPr>
          <p:cNvPr id="11" name="TextBox 10">
            <a:extLst>
              <a:ext uri="{FF2B5EF4-FFF2-40B4-BE49-F238E27FC236}">
                <a16:creationId xmlns:a16="http://schemas.microsoft.com/office/drawing/2014/main" id="{737A2224-EEC0-49CB-9BBE-61266C11B531}"/>
              </a:ext>
            </a:extLst>
          </p:cNvPr>
          <p:cNvSpPr txBox="1"/>
          <p:nvPr/>
        </p:nvSpPr>
        <p:spPr>
          <a:xfrm>
            <a:off x="4799679" y="6167735"/>
            <a:ext cx="4101660" cy="461665"/>
          </a:xfrm>
          <a:prstGeom prst="rect">
            <a:avLst/>
          </a:prstGeom>
          <a:noFill/>
        </p:spPr>
        <p:txBody>
          <a:bodyPr wrap="square" rtlCol="0">
            <a:spAutoFit/>
          </a:bodyPr>
          <a:lstStyle/>
          <a:p>
            <a:pPr algn="l"/>
            <a:r>
              <a:rPr lang="en-US" sz="1200" dirty="0">
                <a:latin typeface="+mn-lt"/>
              </a:rPr>
              <a:t>The current site is inaccessible due to fire wreckage and contaminated materials.</a:t>
            </a:r>
          </a:p>
        </p:txBody>
      </p:sp>
    </p:spTree>
    <p:extLst>
      <p:ext uri="{BB962C8B-B14F-4D97-AF65-F5344CB8AC3E}">
        <p14:creationId xmlns:p14="http://schemas.microsoft.com/office/powerpoint/2010/main" val="120705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ABEF-1325-4D07-935F-B43A15232651}"/>
              </a:ext>
            </a:extLst>
          </p:cNvPr>
          <p:cNvSpPr>
            <a:spLocks noGrp="1"/>
          </p:cNvSpPr>
          <p:nvPr>
            <p:ph type="title"/>
          </p:nvPr>
        </p:nvSpPr>
        <p:spPr/>
        <p:txBody>
          <a:bodyPr/>
          <a:lstStyle/>
          <a:p>
            <a:r>
              <a:rPr lang="en-US" dirty="0"/>
              <a:t>Community Engagement</a:t>
            </a:r>
          </a:p>
        </p:txBody>
      </p:sp>
      <p:sp>
        <p:nvSpPr>
          <p:cNvPr id="4" name="Text Placeholder 3">
            <a:extLst>
              <a:ext uri="{FF2B5EF4-FFF2-40B4-BE49-F238E27FC236}">
                <a16:creationId xmlns:a16="http://schemas.microsoft.com/office/drawing/2014/main" id="{294F14F3-0567-4635-B390-4A5AA26C78DF}"/>
              </a:ext>
            </a:extLst>
          </p:cNvPr>
          <p:cNvSpPr>
            <a:spLocks noGrp="1"/>
          </p:cNvSpPr>
          <p:nvPr>
            <p:ph type="body" sz="quarter" idx="11"/>
          </p:nvPr>
        </p:nvSpPr>
        <p:spPr>
          <a:xfrm>
            <a:off x="241740" y="685800"/>
            <a:ext cx="4101660" cy="2171823"/>
          </a:xfrm>
        </p:spPr>
        <p:txBody>
          <a:bodyPr/>
          <a:lstStyle/>
          <a:p>
            <a:r>
              <a:rPr lang="en-US" dirty="0"/>
              <a:t>Align with ongoing Town Master Plan</a:t>
            </a:r>
          </a:p>
          <a:p>
            <a:r>
              <a:rPr lang="en-US" dirty="0"/>
              <a:t>Outreach to residents and businesses near site</a:t>
            </a:r>
          </a:p>
          <a:p>
            <a:r>
              <a:rPr lang="en-US" dirty="0"/>
              <a:t>Meet with Town leaders: Board of Selectmen and Planning Board</a:t>
            </a:r>
          </a:p>
        </p:txBody>
      </p:sp>
      <p:sp>
        <p:nvSpPr>
          <p:cNvPr id="5" name="Text Placeholder 4">
            <a:extLst>
              <a:ext uri="{FF2B5EF4-FFF2-40B4-BE49-F238E27FC236}">
                <a16:creationId xmlns:a16="http://schemas.microsoft.com/office/drawing/2014/main" id="{306BA249-9B9A-49E2-AA63-DD25DDEE7926}"/>
              </a:ext>
            </a:extLst>
          </p:cNvPr>
          <p:cNvSpPr>
            <a:spLocks noGrp="1"/>
          </p:cNvSpPr>
          <p:nvPr>
            <p:ph type="body" sz="quarter" idx="12"/>
          </p:nvPr>
        </p:nvSpPr>
        <p:spPr/>
        <p:txBody>
          <a:bodyPr/>
          <a:lstStyle/>
          <a:p>
            <a:endParaRPr lang="en-US"/>
          </a:p>
        </p:txBody>
      </p:sp>
      <p:sp>
        <p:nvSpPr>
          <p:cNvPr id="6" name="TextBox 5">
            <a:extLst>
              <a:ext uri="{FF2B5EF4-FFF2-40B4-BE49-F238E27FC236}">
                <a16:creationId xmlns:a16="http://schemas.microsoft.com/office/drawing/2014/main" id="{CE7C787A-D950-4825-9E0B-502681764C48}"/>
              </a:ext>
            </a:extLst>
          </p:cNvPr>
          <p:cNvSpPr txBox="1"/>
          <p:nvPr/>
        </p:nvSpPr>
        <p:spPr>
          <a:xfrm>
            <a:off x="619116" y="3627222"/>
            <a:ext cx="3436247" cy="2246769"/>
          </a:xfrm>
          <a:prstGeom prst="rect">
            <a:avLst/>
          </a:prstGeom>
          <a:solidFill>
            <a:schemeClr val="accent2">
              <a:lumMod val="20000"/>
              <a:lumOff val="80000"/>
            </a:schemeClr>
          </a:solidFill>
          <a:ln w="3175">
            <a:solidFill>
              <a:schemeClr val="tx1">
                <a:lumMod val="50000"/>
                <a:lumOff val="50000"/>
              </a:schemeClr>
            </a:solidFill>
          </a:ln>
        </p:spPr>
        <p:txBody>
          <a:bodyPr wrap="square">
            <a:spAutoFit/>
          </a:bodyPr>
          <a:lstStyle/>
          <a:p>
            <a:pPr marL="0" indent="0">
              <a:buNone/>
            </a:pPr>
            <a:r>
              <a:rPr lang="en-US" sz="1200" b="1" dirty="0">
                <a:solidFill>
                  <a:schemeClr val="accent2">
                    <a:lumMod val="75000"/>
                  </a:schemeClr>
                </a:solidFill>
                <a:latin typeface="+mn-lt"/>
              </a:rPr>
              <a:t>Alignment with Current &amp; Ongoing Town Plans</a:t>
            </a:r>
          </a:p>
          <a:p>
            <a:pPr marL="225425" indent="-225425">
              <a:spcBef>
                <a:spcPts val="600"/>
              </a:spcBef>
              <a:buFont typeface="+mj-lt"/>
              <a:buAutoNum type="arabicPeriod"/>
            </a:pPr>
            <a:r>
              <a:rPr lang="en-US" sz="1200" dirty="0">
                <a:latin typeface="+mn-lt"/>
              </a:rPr>
              <a:t>Promote Town prosperity and fiscal health through economic development </a:t>
            </a:r>
            <a:r>
              <a:rPr lang="en-US" sz="1200" i="1" dirty="0">
                <a:latin typeface="+mn-lt"/>
              </a:rPr>
              <a:t>(Seekonk Master Plan, ED, 2019)</a:t>
            </a:r>
          </a:p>
          <a:p>
            <a:pPr marL="225425" indent="-225425">
              <a:spcBef>
                <a:spcPts val="600"/>
              </a:spcBef>
              <a:buFont typeface="+mj-lt"/>
              <a:buAutoNum type="arabicPeriod"/>
            </a:pPr>
            <a:r>
              <a:rPr lang="en-US" sz="1200" dirty="0">
                <a:latin typeface="+mn-lt"/>
              </a:rPr>
              <a:t>Encourage sustainable, smart growth patterns </a:t>
            </a:r>
            <a:r>
              <a:rPr lang="en-US" sz="1200" i="1" dirty="0">
                <a:latin typeface="+mn-lt"/>
              </a:rPr>
              <a:t>(Seekonk Master Plan, Land Use, 2012)</a:t>
            </a:r>
          </a:p>
          <a:p>
            <a:pPr marL="225425" indent="-225425">
              <a:spcBef>
                <a:spcPts val="600"/>
              </a:spcBef>
              <a:buFont typeface="+mj-lt"/>
              <a:buAutoNum type="arabicPeriod"/>
            </a:pPr>
            <a:r>
              <a:rPr lang="en-US" sz="1200" dirty="0">
                <a:latin typeface="+mn-lt"/>
              </a:rPr>
              <a:t>Maintain the viability of industrial areas </a:t>
            </a:r>
            <a:r>
              <a:rPr lang="en-US" sz="1200" i="1" dirty="0">
                <a:latin typeface="+mn-lt"/>
              </a:rPr>
              <a:t>(Seekonk Master Plan, Land Use, 2012)</a:t>
            </a:r>
          </a:p>
          <a:p>
            <a:pPr marL="225425" indent="-225425">
              <a:spcBef>
                <a:spcPts val="600"/>
              </a:spcBef>
              <a:buFont typeface="+mj-lt"/>
              <a:buAutoNum type="arabicPeriod"/>
            </a:pPr>
            <a:r>
              <a:rPr lang="en-US" sz="1200" dirty="0">
                <a:latin typeface="+mn-lt"/>
              </a:rPr>
              <a:t>Promote more multifamily housing (</a:t>
            </a:r>
            <a:r>
              <a:rPr lang="en-US" sz="1200" i="1" dirty="0">
                <a:latin typeface="+mn-lt"/>
              </a:rPr>
              <a:t>Seekonk Housing Production Plan, 2010)</a:t>
            </a:r>
            <a:r>
              <a:rPr lang="en-US" sz="1200" i="1" dirty="0">
                <a:solidFill>
                  <a:schemeClr val="accent2">
                    <a:lumMod val="75000"/>
                  </a:schemeClr>
                </a:solidFill>
                <a:latin typeface="+mn-lt"/>
              </a:rPr>
              <a:t> </a:t>
            </a:r>
          </a:p>
        </p:txBody>
      </p:sp>
      <p:pic>
        <p:nvPicPr>
          <p:cNvPr id="8" name="Picture 7">
            <a:extLst>
              <a:ext uri="{FF2B5EF4-FFF2-40B4-BE49-F238E27FC236}">
                <a16:creationId xmlns:a16="http://schemas.microsoft.com/office/drawing/2014/main" id="{B24CE153-9555-4162-91EB-F863859D7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273" y="3228486"/>
            <a:ext cx="4058987" cy="3044240"/>
          </a:xfrm>
          <a:prstGeom prst="rect">
            <a:avLst/>
          </a:prstGeom>
        </p:spPr>
      </p:pic>
      <p:pic>
        <p:nvPicPr>
          <p:cNvPr id="10" name="Picture 9">
            <a:extLst>
              <a:ext uri="{FF2B5EF4-FFF2-40B4-BE49-F238E27FC236}">
                <a16:creationId xmlns:a16="http://schemas.microsoft.com/office/drawing/2014/main" id="{4FA7193B-9FF1-4BA5-952D-5FA6488F7D3D}"/>
              </a:ext>
            </a:extLst>
          </p:cNvPr>
          <p:cNvPicPr>
            <a:picLocks noChangeAspect="1"/>
          </p:cNvPicPr>
          <p:nvPr/>
        </p:nvPicPr>
        <p:blipFill>
          <a:blip r:embed="rId3"/>
          <a:stretch>
            <a:fillRect/>
          </a:stretch>
        </p:blipFill>
        <p:spPr>
          <a:xfrm>
            <a:off x="4870830" y="697524"/>
            <a:ext cx="4058988" cy="2091143"/>
          </a:xfrm>
          <a:prstGeom prst="rect">
            <a:avLst/>
          </a:prstGeom>
        </p:spPr>
      </p:pic>
      <p:sp>
        <p:nvSpPr>
          <p:cNvPr id="11" name="TextBox 10">
            <a:extLst>
              <a:ext uri="{FF2B5EF4-FFF2-40B4-BE49-F238E27FC236}">
                <a16:creationId xmlns:a16="http://schemas.microsoft.com/office/drawing/2014/main" id="{AB81AC7A-AB15-46AE-809A-DCF65CD8A04E}"/>
              </a:ext>
            </a:extLst>
          </p:cNvPr>
          <p:cNvSpPr txBox="1"/>
          <p:nvPr/>
        </p:nvSpPr>
        <p:spPr>
          <a:xfrm>
            <a:off x="4870830" y="2788667"/>
            <a:ext cx="4031430" cy="276999"/>
          </a:xfrm>
          <a:prstGeom prst="rect">
            <a:avLst/>
          </a:prstGeom>
          <a:noFill/>
        </p:spPr>
        <p:txBody>
          <a:bodyPr wrap="square" rtlCol="0">
            <a:spAutoFit/>
          </a:bodyPr>
          <a:lstStyle/>
          <a:p>
            <a:pPr algn="l"/>
            <a:r>
              <a:rPr lang="en-US" sz="1200" dirty="0">
                <a:latin typeface="+mn-lt"/>
              </a:rPr>
              <a:t>Meeting flyer for earlier session on October 19, 2020</a:t>
            </a:r>
          </a:p>
        </p:txBody>
      </p:sp>
      <p:sp>
        <p:nvSpPr>
          <p:cNvPr id="12" name="TextBox 11">
            <a:extLst>
              <a:ext uri="{FF2B5EF4-FFF2-40B4-BE49-F238E27FC236}">
                <a16:creationId xmlns:a16="http://schemas.microsoft.com/office/drawing/2014/main" id="{CCF13608-0D99-4118-9428-1D3EDD443F00}"/>
              </a:ext>
            </a:extLst>
          </p:cNvPr>
          <p:cNvSpPr txBox="1"/>
          <p:nvPr/>
        </p:nvSpPr>
        <p:spPr>
          <a:xfrm>
            <a:off x="4813740" y="6297046"/>
            <a:ext cx="4101660" cy="276999"/>
          </a:xfrm>
          <a:prstGeom prst="rect">
            <a:avLst/>
          </a:prstGeom>
          <a:noFill/>
        </p:spPr>
        <p:txBody>
          <a:bodyPr wrap="square" rtlCol="0">
            <a:spAutoFit/>
          </a:bodyPr>
          <a:lstStyle/>
          <a:p>
            <a:r>
              <a:rPr lang="en-US" sz="1200" dirty="0">
                <a:latin typeface="+mn-lt"/>
              </a:rPr>
              <a:t>Community meeting on preliminary analysis, April 6, 2022</a:t>
            </a:r>
          </a:p>
        </p:txBody>
      </p:sp>
    </p:spTree>
    <p:extLst>
      <p:ext uri="{BB962C8B-B14F-4D97-AF65-F5344CB8AC3E}">
        <p14:creationId xmlns:p14="http://schemas.microsoft.com/office/powerpoint/2010/main" val="37182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C97D-262B-A423-A5BE-1601BF568B3B}"/>
              </a:ext>
            </a:extLst>
          </p:cNvPr>
          <p:cNvSpPr>
            <a:spLocks noGrp="1"/>
          </p:cNvSpPr>
          <p:nvPr>
            <p:ph type="title"/>
          </p:nvPr>
        </p:nvSpPr>
        <p:spPr/>
        <p:txBody>
          <a:bodyPr/>
          <a:lstStyle/>
          <a:p>
            <a:r>
              <a:rPr lang="en-US" dirty="0"/>
              <a:t>Community engagement </a:t>
            </a:r>
          </a:p>
        </p:txBody>
      </p:sp>
      <p:sp>
        <p:nvSpPr>
          <p:cNvPr id="4" name="Text Placeholder 3">
            <a:extLst>
              <a:ext uri="{FF2B5EF4-FFF2-40B4-BE49-F238E27FC236}">
                <a16:creationId xmlns:a16="http://schemas.microsoft.com/office/drawing/2014/main" id="{1CF7C506-0E70-CD9B-21C3-E388DB78CE8F}"/>
              </a:ext>
            </a:extLst>
          </p:cNvPr>
          <p:cNvSpPr>
            <a:spLocks noGrp="1"/>
          </p:cNvSpPr>
          <p:nvPr>
            <p:ph type="body" sz="quarter" idx="11"/>
          </p:nvPr>
        </p:nvSpPr>
        <p:spPr>
          <a:xfrm>
            <a:off x="241740" y="685800"/>
            <a:ext cx="4101661" cy="5943600"/>
          </a:xfrm>
        </p:spPr>
        <p:txBody>
          <a:bodyPr>
            <a:normAutofit/>
          </a:bodyPr>
          <a:lstStyle/>
          <a:p>
            <a:pPr marL="0" indent="0">
              <a:buNone/>
            </a:pPr>
            <a:r>
              <a:rPr lang="en-US" dirty="0"/>
              <a:t>Community Forum: April 6, 2022 </a:t>
            </a:r>
          </a:p>
          <a:p>
            <a:r>
              <a:rPr lang="en-US" b="1" dirty="0"/>
              <a:t>Remediation</a:t>
            </a:r>
            <a:r>
              <a:rPr lang="en-US" dirty="0"/>
              <a:t>: questions and updates about status</a:t>
            </a:r>
          </a:p>
          <a:p>
            <a:r>
              <a:rPr lang="en-US" b="1" dirty="0"/>
              <a:t>Site access</a:t>
            </a:r>
            <a:r>
              <a:rPr lang="en-US" dirty="0"/>
              <a:t>: discussion about visitor use, access, and parking as both an opportunity and a concern; increased safety with more use and open views</a:t>
            </a:r>
          </a:p>
          <a:p>
            <a:r>
              <a:rPr lang="en-US" b="1" dirty="0"/>
              <a:t>Recreational use</a:t>
            </a:r>
            <a:r>
              <a:rPr lang="en-US" dirty="0"/>
              <a:t>: fishing if stocked; kayaking; dam removal could help fish; concerns about flooding upstream</a:t>
            </a:r>
          </a:p>
          <a:p>
            <a:r>
              <a:rPr lang="en-US" b="1" dirty="0"/>
              <a:t>Trail systems</a:t>
            </a:r>
            <a:r>
              <a:rPr lang="en-US" dirty="0"/>
              <a:t>: examples of </a:t>
            </a:r>
            <a:r>
              <a:rPr lang="en-US" dirty="0" err="1"/>
              <a:t>Caratunk</a:t>
            </a:r>
            <a:r>
              <a:rPr lang="en-US" dirty="0"/>
              <a:t> and Ten Mile River Greenway</a:t>
            </a:r>
          </a:p>
          <a:p>
            <a:r>
              <a:rPr lang="en-US" b="1" dirty="0"/>
              <a:t>Reuse options</a:t>
            </a:r>
            <a:r>
              <a:rPr lang="en-US" dirty="0"/>
              <a:t>:  questions about wastewater; worries about housing, but lofts like Hope Artiste Village/Village Lofts seemed okay; recreation centers would bring too much traffic; industry maybe less impact; brewery suggestion</a:t>
            </a:r>
          </a:p>
          <a:p>
            <a:endParaRPr lang="en-US" dirty="0"/>
          </a:p>
        </p:txBody>
      </p:sp>
      <p:sp>
        <p:nvSpPr>
          <p:cNvPr id="5" name="Text Placeholder 4">
            <a:extLst>
              <a:ext uri="{FF2B5EF4-FFF2-40B4-BE49-F238E27FC236}">
                <a16:creationId xmlns:a16="http://schemas.microsoft.com/office/drawing/2014/main" id="{B5CDC02C-ABDA-305C-385E-8E92B05E7307}"/>
              </a:ext>
            </a:extLst>
          </p:cNvPr>
          <p:cNvSpPr>
            <a:spLocks noGrp="1"/>
          </p:cNvSpPr>
          <p:nvPr>
            <p:ph type="body" sz="quarter" idx="12"/>
          </p:nvPr>
        </p:nvSpPr>
        <p:spPr/>
        <p:txBody>
          <a:bodyPr/>
          <a:lstStyle/>
          <a:p>
            <a:r>
              <a:rPr lang="en-US" dirty="0"/>
              <a:t>wordart.com</a:t>
            </a:r>
          </a:p>
        </p:txBody>
      </p:sp>
      <p:pic>
        <p:nvPicPr>
          <p:cNvPr id="6" name="Picture 5">
            <a:extLst>
              <a:ext uri="{FF2B5EF4-FFF2-40B4-BE49-F238E27FC236}">
                <a16:creationId xmlns:a16="http://schemas.microsoft.com/office/drawing/2014/main" id="{40EF0BBF-E935-44A5-11E1-2CB4CFD6FF41}"/>
              </a:ext>
            </a:extLst>
          </p:cNvPr>
          <p:cNvPicPr>
            <a:picLocks noChangeAspect="1"/>
          </p:cNvPicPr>
          <p:nvPr/>
        </p:nvPicPr>
        <p:blipFill rotWithShape="1">
          <a:blip r:embed="rId2">
            <a:extLst>
              <a:ext uri="{28A0092B-C50C-407E-A947-70E740481C1C}">
                <a14:useLocalDpi xmlns:a14="http://schemas.microsoft.com/office/drawing/2010/main" val="0"/>
              </a:ext>
            </a:extLst>
          </a:blip>
          <a:srcRect l="6667" t="12963" r="10000" b="2592"/>
          <a:stretch/>
        </p:blipFill>
        <p:spPr>
          <a:xfrm rot="5400000">
            <a:off x="4216735" y="1051452"/>
            <a:ext cx="3048123" cy="2316573"/>
          </a:xfrm>
          <a:prstGeom prst="rect">
            <a:avLst/>
          </a:prstGeom>
        </p:spPr>
      </p:pic>
      <p:pic>
        <p:nvPicPr>
          <p:cNvPr id="7" name="Picture 6">
            <a:extLst>
              <a:ext uri="{FF2B5EF4-FFF2-40B4-BE49-F238E27FC236}">
                <a16:creationId xmlns:a16="http://schemas.microsoft.com/office/drawing/2014/main" id="{BCC6BA2B-73C8-8851-AD0C-EA8933F7538D}"/>
              </a:ext>
            </a:extLst>
          </p:cNvPr>
          <p:cNvPicPr>
            <a:picLocks noChangeAspect="1"/>
          </p:cNvPicPr>
          <p:nvPr/>
        </p:nvPicPr>
        <p:blipFill rotWithShape="1">
          <a:blip r:embed="rId3">
            <a:clrChange>
              <a:clrFrom>
                <a:srgbClr val="FFFFFF"/>
              </a:clrFrom>
              <a:clrTo>
                <a:srgbClr val="FFFFFF">
                  <a:alpha val="0"/>
                </a:srgbClr>
              </a:clrTo>
            </a:clrChange>
          </a:blip>
          <a:srcRect l="2047" r="2404"/>
          <a:stretch/>
        </p:blipFill>
        <p:spPr>
          <a:xfrm>
            <a:off x="5194740" y="2863395"/>
            <a:ext cx="3949260" cy="3766005"/>
          </a:xfrm>
          <a:prstGeom prst="rect">
            <a:avLst/>
          </a:prstGeom>
        </p:spPr>
      </p:pic>
    </p:spTree>
    <p:extLst>
      <p:ext uri="{BB962C8B-B14F-4D97-AF65-F5344CB8AC3E}">
        <p14:creationId xmlns:p14="http://schemas.microsoft.com/office/powerpoint/2010/main" val="1086361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FA7B678-4679-265E-2C62-B5CAF79F87D8}"/>
              </a:ext>
            </a:extLst>
          </p:cNvPr>
          <p:cNvPicPr>
            <a:picLocks noChangeAspect="1"/>
          </p:cNvPicPr>
          <p:nvPr/>
        </p:nvPicPr>
        <p:blipFill rotWithShape="1">
          <a:blip r:embed="rId2">
            <a:extLst>
              <a:ext uri="{28A0092B-C50C-407E-A947-70E740481C1C}">
                <a14:useLocalDpi xmlns:a14="http://schemas.microsoft.com/office/drawing/2010/main" val="0"/>
              </a:ext>
            </a:extLst>
          </a:blip>
          <a:srcRect l="5335" t="10530" r="5530"/>
          <a:stretch/>
        </p:blipFill>
        <p:spPr>
          <a:xfrm>
            <a:off x="228599" y="685800"/>
            <a:ext cx="8678091" cy="4839263"/>
          </a:xfrm>
          <a:prstGeom prst="rect">
            <a:avLst/>
          </a:prstGeom>
        </p:spPr>
      </p:pic>
      <p:sp>
        <p:nvSpPr>
          <p:cNvPr id="2" name="Title 1">
            <a:extLst>
              <a:ext uri="{FF2B5EF4-FFF2-40B4-BE49-F238E27FC236}">
                <a16:creationId xmlns:a16="http://schemas.microsoft.com/office/drawing/2014/main" id="{2228711A-C1CD-4C12-ACA4-8AFAE7AB1DCB}"/>
              </a:ext>
            </a:extLst>
          </p:cNvPr>
          <p:cNvSpPr>
            <a:spLocks noGrp="1"/>
          </p:cNvSpPr>
          <p:nvPr>
            <p:ph type="title"/>
          </p:nvPr>
        </p:nvSpPr>
        <p:spPr/>
        <p:txBody>
          <a:bodyPr/>
          <a:lstStyle/>
          <a:p>
            <a:r>
              <a:rPr lang="en-US" dirty="0"/>
              <a:t>Site Analysis:  Regional context</a:t>
            </a:r>
          </a:p>
        </p:txBody>
      </p:sp>
      <p:sp>
        <p:nvSpPr>
          <p:cNvPr id="7" name="TextBox 6">
            <a:extLst>
              <a:ext uri="{FF2B5EF4-FFF2-40B4-BE49-F238E27FC236}">
                <a16:creationId xmlns:a16="http://schemas.microsoft.com/office/drawing/2014/main" id="{C737A546-1F80-4196-B307-CAC40984E056}"/>
              </a:ext>
            </a:extLst>
          </p:cNvPr>
          <p:cNvSpPr txBox="1"/>
          <p:nvPr/>
        </p:nvSpPr>
        <p:spPr>
          <a:xfrm>
            <a:off x="228599" y="5525063"/>
            <a:ext cx="7982841" cy="984885"/>
          </a:xfrm>
          <a:prstGeom prst="rect">
            <a:avLst/>
          </a:prstGeom>
          <a:noFill/>
        </p:spPr>
        <p:txBody>
          <a:bodyPr wrap="square" rtlCol="0">
            <a:spAutoFit/>
          </a:bodyPr>
          <a:lstStyle/>
          <a:p>
            <a:pPr algn="l">
              <a:spcBef>
                <a:spcPts val="600"/>
              </a:spcBef>
            </a:pPr>
            <a:r>
              <a:rPr lang="en-US" sz="1600" dirty="0">
                <a:latin typeface="+mn-lt"/>
              </a:rPr>
              <a:t>On Ten Mile River, approximately 7 miles upstream from confluence with Seekonk River</a:t>
            </a:r>
          </a:p>
          <a:p>
            <a:pPr algn="l">
              <a:spcBef>
                <a:spcPts val="600"/>
              </a:spcBef>
            </a:pPr>
            <a:r>
              <a:rPr lang="en-US" sz="1600" dirty="0">
                <a:latin typeface="+mn-lt"/>
              </a:rPr>
              <a:t>10-minute walk from Baker’s Corner</a:t>
            </a:r>
          </a:p>
          <a:p>
            <a:pPr algn="l">
              <a:spcBef>
                <a:spcPts val="600"/>
              </a:spcBef>
            </a:pPr>
            <a:r>
              <a:rPr lang="en-US" sz="1600" dirty="0">
                <a:latin typeface="+mn-lt"/>
              </a:rPr>
              <a:t>5-minute drive to South Attleboro Rail Station, Bristol Place Shopping Center, and I-95</a:t>
            </a:r>
          </a:p>
        </p:txBody>
      </p:sp>
      <p:sp>
        <p:nvSpPr>
          <p:cNvPr id="9" name="Speech Bubble: Rectangle with Corners Rounded 8">
            <a:extLst>
              <a:ext uri="{FF2B5EF4-FFF2-40B4-BE49-F238E27FC236}">
                <a16:creationId xmlns:a16="http://schemas.microsoft.com/office/drawing/2014/main" id="{870DBB37-6802-44EB-A6FD-9FFDD2C0DF37}"/>
              </a:ext>
            </a:extLst>
          </p:cNvPr>
          <p:cNvSpPr/>
          <p:nvPr/>
        </p:nvSpPr>
        <p:spPr>
          <a:xfrm>
            <a:off x="7772400" y="3036229"/>
            <a:ext cx="533400" cy="355600"/>
          </a:xfrm>
          <a:prstGeom prst="wedgeRoundRectCallout">
            <a:avLst/>
          </a:prstGeom>
          <a:solidFill>
            <a:srgbClr val="AE22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latin typeface="+mn-lt"/>
              </a:rPr>
              <a:t>½ mile radius</a:t>
            </a:r>
          </a:p>
        </p:txBody>
      </p:sp>
      <p:sp>
        <p:nvSpPr>
          <p:cNvPr id="10" name="Speech Bubble: Rectangle with Corners Rounded 9">
            <a:extLst>
              <a:ext uri="{FF2B5EF4-FFF2-40B4-BE49-F238E27FC236}">
                <a16:creationId xmlns:a16="http://schemas.microsoft.com/office/drawing/2014/main" id="{823149D0-B66D-4166-8FDF-4E9F2C2F19DC}"/>
              </a:ext>
            </a:extLst>
          </p:cNvPr>
          <p:cNvSpPr/>
          <p:nvPr/>
        </p:nvSpPr>
        <p:spPr>
          <a:xfrm>
            <a:off x="2371825" y="3036229"/>
            <a:ext cx="533400" cy="355600"/>
          </a:xfrm>
          <a:prstGeom prst="wedgeRoundRectCallout">
            <a:avLst/>
          </a:prstGeom>
          <a:solidFill>
            <a:srgbClr val="AE22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latin typeface="+mn-lt"/>
              </a:rPr>
              <a:t>1 mile </a:t>
            </a:r>
          </a:p>
          <a:p>
            <a:pPr algn="ctr"/>
            <a:r>
              <a:rPr lang="en-US" sz="1000" dirty="0">
                <a:solidFill>
                  <a:schemeClr val="bg1"/>
                </a:solidFill>
                <a:latin typeface="+mn-lt"/>
              </a:rPr>
              <a:t>radius</a:t>
            </a:r>
          </a:p>
        </p:txBody>
      </p:sp>
      <p:sp>
        <p:nvSpPr>
          <p:cNvPr id="8" name="Speech Bubble: Rectangle with Corners Rounded 7">
            <a:extLst>
              <a:ext uri="{FF2B5EF4-FFF2-40B4-BE49-F238E27FC236}">
                <a16:creationId xmlns:a16="http://schemas.microsoft.com/office/drawing/2014/main" id="{DEC94BEC-0B5A-4100-B2B1-66639087B2C3}"/>
              </a:ext>
            </a:extLst>
          </p:cNvPr>
          <p:cNvSpPr/>
          <p:nvPr/>
        </p:nvSpPr>
        <p:spPr>
          <a:xfrm>
            <a:off x="1800580" y="1197306"/>
            <a:ext cx="91440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Bristol Place Shopping Center</a:t>
            </a:r>
          </a:p>
        </p:txBody>
      </p:sp>
      <p:sp>
        <p:nvSpPr>
          <p:cNvPr id="20" name="Speech Bubble: Rectangle with Corners Rounded 19">
            <a:extLst>
              <a:ext uri="{FF2B5EF4-FFF2-40B4-BE49-F238E27FC236}">
                <a16:creationId xmlns:a16="http://schemas.microsoft.com/office/drawing/2014/main" id="{06978EE5-3C6F-4485-AEA9-8B34683CC799}"/>
              </a:ext>
            </a:extLst>
          </p:cNvPr>
          <p:cNvSpPr/>
          <p:nvPr/>
        </p:nvSpPr>
        <p:spPr>
          <a:xfrm>
            <a:off x="1249680" y="2225040"/>
            <a:ext cx="73152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Commuter Rail Station</a:t>
            </a:r>
          </a:p>
        </p:txBody>
      </p:sp>
      <p:sp>
        <p:nvSpPr>
          <p:cNvPr id="21" name="Oval 20">
            <a:extLst>
              <a:ext uri="{FF2B5EF4-FFF2-40B4-BE49-F238E27FC236}">
                <a16:creationId xmlns:a16="http://schemas.microsoft.com/office/drawing/2014/main" id="{091E6C87-CA2F-4986-A8C7-82F23052EEB9}"/>
              </a:ext>
            </a:extLst>
          </p:cNvPr>
          <p:cNvSpPr/>
          <p:nvPr/>
        </p:nvSpPr>
        <p:spPr>
          <a:xfrm>
            <a:off x="1389845" y="2691987"/>
            <a:ext cx="1524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300"/>
              </a:spcBef>
            </a:pPr>
            <a:r>
              <a:rPr lang="en-US" sz="1000" dirty="0">
                <a:solidFill>
                  <a:schemeClr val="tx1"/>
                </a:solidFill>
                <a:latin typeface="Segoe UI Black" panose="020B0A02040204020203" pitchFamily="34" charset="0"/>
                <a:ea typeface="Segoe UI Black" panose="020B0A02040204020203" pitchFamily="34" charset="0"/>
              </a:rPr>
              <a:t>T</a:t>
            </a:r>
          </a:p>
        </p:txBody>
      </p:sp>
      <p:sp>
        <p:nvSpPr>
          <p:cNvPr id="22" name="Speech Bubble: Rectangle with Corners Rounded 21">
            <a:extLst>
              <a:ext uri="{FF2B5EF4-FFF2-40B4-BE49-F238E27FC236}">
                <a16:creationId xmlns:a16="http://schemas.microsoft.com/office/drawing/2014/main" id="{28F53791-006C-4ACD-A44A-7C8688602F89}"/>
              </a:ext>
            </a:extLst>
          </p:cNvPr>
          <p:cNvSpPr/>
          <p:nvPr/>
        </p:nvSpPr>
        <p:spPr>
          <a:xfrm>
            <a:off x="4412321" y="1859280"/>
            <a:ext cx="100584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Attleboro Sewage Treatment</a:t>
            </a:r>
          </a:p>
        </p:txBody>
      </p:sp>
      <p:sp>
        <p:nvSpPr>
          <p:cNvPr id="23" name="Speech Bubble: Rectangle with Corners Rounded 22">
            <a:extLst>
              <a:ext uri="{FF2B5EF4-FFF2-40B4-BE49-F238E27FC236}">
                <a16:creationId xmlns:a16="http://schemas.microsoft.com/office/drawing/2014/main" id="{D8673E55-ACD1-457B-8117-24E8582AC610}"/>
              </a:ext>
            </a:extLst>
          </p:cNvPr>
          <p:cNvSpPr/>
          <p:nvPr/>
        </p:nvSpPr>
        <p:spPr>
          <a:xfrm>
            <a:off x="5525932" y="2042160"/>
            <a:ext cx="82296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Orion Industrial Park</a:t>
            </a:r>
          </a:p>
        </p:txBody>
      </p:sp>
      <p:sp>
        <p:nvSpPr>
          <p:cNvPr id="24" name="Speech Bubble: Rectangle with Corners Rounded 23">
            <a:extLst>
              <a:ext uri="{FF2B5EF4-FFF2-40B4-BE49-F238E27FC236}">
                <a16:creationId xmlns:a16="http://schemas.microsoft.com/office/drawing/2014/main" id="{928B733F-0378-4EE0-BD37-596554496A73}"/>
              </a:ext>
            </a:extLst>
          </p:cNvPr>
          <p:cNvSpPr/>
          <p:nvPr/>
        </p:nvSpPr>
        <p:spPr>
          <a:xfrm>
            <a:off x="5318760" y="4419600"/>
            <a:ext cx="54864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Baker’s Corner</a:t>
            </a:r>
          </a:p>
        </p:txBody>
      </p:sp>
      <p:sp>
        <p:nvSpPr>
          <p:cNvPr id="25" name="Speech Bubble: Rectangle with Corners Rounded 24">
            <a:extLst>
              <a:ext uri="{FF2B5EF4-FFF2-40B4-BE49-F238E27FC236}">
                <a16:creationId xmlns:a16="http://schemas.microsoft.com/office/drawing/2014/main" id="{116BFE7E-15F2-429D-8B33-575A3580D866}"/>
              </a:ext>
            </a:extLst>
          </p:cNvPr>
          <p:cNvSpPr/>
          <p:nvPr/>
        </p:nvSpPr>
        <p:spPr>
          <a:xfrm>
            <a:off x="1709140" y="3657600"/>
            <a:ext cx="548640" cy="18288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Pinecrest</a:t>
            </a:r>
          </a:p>
        </p:txBody>
      </p:sp>
      <p:sp>
        <p:nvSpPr>
          <p:cNvPr id="26" name="Speech Bubble: Rectangle with Corners Rounded 25">
            <a:extLst>
              <a:ext uri="{FF2B5EF4-FFF2-40B4-BE49-F238E27FC236}">
                <a16:creationId xmlns:a16="http://schemas.microsoft.com/office/drawing/2014/main" id="{57A7F08D-9864-401F-AB97-42ADEE593781}"/>
              </a:ext>
            </a:extLst>
          </p:cNvPr>
          <p:cNvSpPr/>
          <p:nvPr/>
        </p:nvSpPr>
        <p:spPr>
          <a:xfrm>
            <a:off x="8285747" y="3840480"/>
            <a:ext cx="548640" cy="365760"/>
          </a:xfrm>
          <a:prstGeom prst="wedgeRoundRectCallout">
            <a:avLst>
              <a:gd name="adj1" fmla="val -20833"/>
              <a:gd name="adj2" fmla="val 75176"/>
              <a:gd name="adj3" fmla="val 16667"/>
            </a:avLst>
          </a:prstGeom>
          <a:solidFill>
            <a:srgbClr val="EC8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Solar Farm</a:t>
            </a:r>
          </a:p>
        </p:txBody>
      </p:sp>
    </p:spTree>
    <p:extLst>
      <p:ext uri="{BB962C8B-B14F-4D97-AF65-F5344CB8AC3E}">
        <p14:creationId xmlns:p14="http://schemas.microsoft.com/office/powerpoint/2010/main" val="282405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562F-B674-4F2D-92CD-137BC3824723}"/>
              </a:ext>
            </a:extLst>
          </p:cNvPr>
          <p:cNvSpPr>
            <a:spLocks noGrp="1"/>
          </p:cNvSpPr>
          <p:nvPr>
            <p:ph type="title"/>
          </p:nvPr>
        </p:nvSpPr>
        <p:spPr/>
        <p:txBody>
          <a:bodyPr/>
          <a:lstStyle/>
          <a:p>
            <a:r>
              <a:rPr lang="en-US" dirty="0"/>
              <a:t>Site Analysis:  CONTEXT AND Coordination</a:t>
            </a:r>
          </a:p>
        </p:txBody>
      </p:sp>
      <p:sp>
        <p:nvSpPr>
          <p:cNvPr id="8" name="Text Placeholder 7">
            <a:extLst>
              <a:ext uri="{FF2B5EF4-FFF2-40B4-BE49-F238E27FC236}">
                <a16:creationId xmlns:a16="http://schemas.microsoft.com/office/drawing/2014/main" id="{791BC557-5363-42D0-9965-B8A1DCA19068}"/>
              </a:ext>
            </a:extLst>
          </p:cNvPr>
          <p:cNvSpPr>
            <a:spLocks noGrp="1"/>
          </p:cNvSpPr>
          <p:nvPr>
            <p:ph type="body" sz="quarter" idx="11"/>
          </p:nvPr>
        </p:nvSpPr>
        <p:spPr>
          <a:xfrm>
            <a:off x="5311456" y="4857769"/>
            <a:ext cx="3597599" cy="1771631"/>
          </a:xfrm>
          <a:solidFill>
            <a:schemeClr val="accent2">
              <a:lumMod val="20000"/>
              <a:lumOff val="80000"/>
            </a:schemeClr>
          </a:solidFill>
          <a:ln w="3175">
            <a:solidFill>
              <a:schemeClr val="tx1">
                <a:lumMod val="50000"/>
                <a:lumOff val="50000"/>
              </a:schemeClr>
            </a:solidFill>
          </a:ln>
        </p:spPr>
        <p:txBody>
          <a:bodyPr>
            <a:noAutofit/>
          </a:bodyPr>
          <a:lstStyle/>
          <a:p>
            <a:pPr marL="0" indent="0">
              <a:buNone/>
            </a:pPr>
            <a:r>
              <a:rPr lang="en-US" sz="1200" b="1" dirty="0"/>
              <a:t>Ongoing Studies</a:t>
            </a:r>
          </a:p>
          <a:p>
            <a:pPr marL="171450" indent="-171450"/>
            <a:r>
              <a:rPr lang="en-US" sz="1200" dirty="0"/>
              <a:t>MassDevelopment Real Estate Technical Assistance (Madden Planning/Goode Landscape Studio)</a:t>
            </a:r>
          </a:p>
          <a:p>
            <a:pPr marL="171450" indent="-171450"/>
            <a:r>
              <a:rPr lang="en-US" sz="1200" dirty="0"/>
              <a:t>Pond Street Bridge (GPI Engineering)</a:t>
            </a:r>
          </a:p>
          <a:p>
            <a:pPr marL="171450" indent="-171450"/>
            <a:r>
              <a:rPr lang="en-US" sz="1200" dirty="0"/>
              <a:t>Ten Mile River Dam (GPI Engineering)</a:t>
            </a:r>
          </a:p>
          <a:p>
            <a:pPr marL="171450" indent="-171450"/>
            <a:r>
              <a:rPr lang="en-US" sz="1200" dirty="0"/>
              <a:t>Site Remediation (ES&amp;M)</a:t>
            </a:r>
          </a:p>
          <a:p>
            <a:pPr marL="171450" indent="-171450"/>
            <a:r>
              <a:rPr lang="en-US" sz="1200" dirty="0"/>
              <a:t>Wastewater Options (ES&amp;M)</a:t>
            </a:r>
          </a:p>
        </p:txBody>
      </p:sp>
      <p:sp>
        <p:nvSpPr>
          <p:cNvPr id="10" name="TextBox 9">
            <a:extLst>
              <a:ext uri="{FF2B5EF4-FFF2-40B4-BE49-F238E27FC236}">
                <a16:creationId xmlns:a16="http://schemas.microsoft.com/office/drawing/2014/main" id="{292F4309-C69E-4AC2-9768-D6C666700D56}"/>
              </a:ext>
            </a:extLst>
          </p:cNvPr>
          <p:cNvSpPr txBox="1"/>
          <p:nvPr/>
        </p:nvSpPr>
        <p:spPr>
          <a:xfrm>
            <a:off x="228599" y="4838015"/>
            <a:ext cx="4777915" cy="1800493"/>
          </a:xfrm>
          <a:prstGeom prst="rect">
            <a:avLst/>
          </a:prstGeom>
          <a:noFill/>
        </p:spPr>
        <p:txBody>
          <a:bodyPr wrap="square" rtlCol="0">
            <a:spAutoFit/>
          </a:bodyPr>
          <a:lstStyle/>
          <a:p>
            <a:pPr algn="l"/>
            <a:r>
              <a:rPr lang="en-US" sz="1600" b="1" dirty="0">
                <a:latin typeface="+mn-lt"/>
              </a:rPr>
              <a:t>Infrastructure Notes:</a:t>
            </a:r>
          </a:p>
          <a:p>
            <a:pPr marL="285750" indent="-285750" algn="l">
              <a:spcBef>
                <a:spcPts val="600"/>
              </a:spcBef>
              <a:buFont typeface="Arial" panose="020B0604020202020204" pitchFamily="34" charset="0"/>
              <a:buChar char="•"/>
            </a:pPr>
            <a:r>
              <a:rPr lang="en-US" sz="1600" b="1" dirty="0">
                <a:latin typeface="+mn-lt"/>
              </a:rPr>
              <a:t>Access</a:t>
            </a:r>
            <a:r>
              <a:rPr lang="en-US" sz="1600" dirty="0">
                <a:latin typeface="+mn-lt"/>
              </a:rPr>
              <a:t> from Maple Avenue; not from Pond Street</a:t>
            </a:r>
          </a:p>
          <a:p>
            <a:pPr marL="285750" indent="-285750" algn="l">
              <a:spcBef>
                <a:spcPts val="600"/>
              </a:spcBef>
              <a:buFont typeface="Arial" panose="020B0604020202020204" pitchFamily="34" charset="0"/>
              <a:buChar char="•"/>
            </a:pPr>
            <a:r>
              <a:rPr lang="en-US" sz="1600" b="1" dirty="0">
                <a:latin typeface="+mn-lt"/>
              </a:rPr>
              <a:t>Sewage</a:t>
            </a:r>
            <a:r>
              <a:rPr lang="en-US" sz="1600" dirty="0">
                <a:latin typeface="+mn-lt"/>
              </a:rPr>
              <a:t> treatment options:  septic system, package plant, Attleboro Sewage Treatment Plant connection</a:t>
            </a:r>
          </a:p>
          <a:p>
            <a:pPr marL="285750" indent="-285750">
              <a:spcBef>
                <a:spcPts val="600"/>
              </a:spcBef>
              <a:buFont typeface="Arial" panose="020B0604020202020204" pitchFamily="34" charset="0"/>
              <a:buChar char="•"/>
            </a:pPr>
            <a:r>
              <a:rPr lang="en-US" sz="1600" b="1" dirty="0">
                <a:latin typeface="+mn-lt"/>
              </a:rPr>
              <a:t>Utilities</a:t>
            </a:r>
            <a:r>
              <a:rPr lang="en-US" sz="1600" dirty="0">
                <a:latin typeface="+mn-lt"/>
              </a:rPr>
              <a:t>:  Gas, electric, and water</a:t>
            </a:r>
          </a:p>
        </p:txBody>
      </p:sp>
      <p:grpSp>
        <p:nvGrpSpPr>
          <p:cNvPr id="20" name="Group 19">
            <a:extLst>
              <a:ext uri="{FF2B5EF4-FFF2-40B4-BE49-F238E27FC236}">
                <a16:creationId xmlns:a16="http://schemas.microsoft.com/office/drawing/2014/main" id="{A48B1915-9B93-405C-8C3C-BEB274AD44DA}"/>
              </a:ext>
            </a:extLst>
          </p:cNvPr>
          <p:cNvGrpSpPr/>
          <p:nvPr/>
        </p:nvGrpSpPr>
        <p:grpSpPr>
          <a:xfrm>
            <a:off x="228600" y="685800"/>
            <a:ext cx="8686800" cy="4129287"/>
            <a:chOff x="228600" y="448607"/>
            <a:chExt cx="8673660" cy="4129287"/>
          </a:xfrm>
        </p:grpSpPr>
        <p:pic>
          <p:nvPicPr>
            <p:cNvPr id="16" name="Picture 15">
              <a:extLst>
                <a:ext uri="{FF2B5EF4-FFF2-40B4-BE49-F238E27FC236}">
                  <a16:creationId xmlns:a16="http://schemas.microsoft.com/office/drawing/2014/main" id="{D9DE848B-CDA3-403A-9D75-A41D0EC7D06D}"/>
                </a:ext>
              </a:extLst>
            </p:cNvPr>
            <p:cNvPicPr>
              <a:picLocks noChangeAspect="1"/>
            </p:cNvPicPr>
            <p:nvPr/>
          </p:nvPicPr>
          <p:blipFill rotWithShape="1">
            <a:blip r:embed="rId2"/>
            <a:srcRect l="719" t="4918" r="2499" b="4643"/>
            <a:stretch/>
          </p:blipFill>
          <p:spPr>
            <a:xfrm>
              <a:off x="228600" y="457200"/>
              <a:ext cx="8673660" cy="4120694"/>
            </a:xfrm>
            <a:prstGeom prst="rect">
              <a:avLst/>
            </a:prstGeom>
          </p:spPr>
        </p:pic>
        <p:sp>
          <p:nvSpPr>
            <p:cNvPr id="4" name="TextBox 3">
              <a:extLst>
                <a:ext uri="{FF2B5EF4-FFF2-40B4-BE49-F238E27FC236}">
                  <a16:creationId xmlns:a16="http://schemas.microsoft.com/office/drawing/2014/main" id="{53C3E280-34F2-4D00-B3A1-EBB45E7B1418}"/>
                </a:ext>
              </a:extLst>
            </p:cNvPr>
            <p:cNvSpPr txBox="1"/>
            <p:nvPr/>
          </p:nvSpPr>
          <p:spPr>
            <a:xfrm>
              <a:off x="4237287" y="1609775"/>
              <a:ext cx="762000" cy="307777"/>
            </a:xfrm>
            <a:prstGeom prst="rect">
              <a:avLst/>
            </a:prstGeom>
            <a:noFill/>
          </p:spPr>
          <p:txBody>
            <a:bodyPr wrap="square" rtlCol="0">
              <a:spAutoFit/>
            </a:bodyPr>
            <a:lstStyle/>
            <a:p>
              <a:pPr algn="ctr"/>
              <a:r>
                <a:rPr lang="en-US" sz="1400" b="1" spc="100" dirty="0">
                  <a:solidFill>
                    <a:schemeClr val="bg1"/>
                  </a:solidFill>
                  <a:latin typeface="+mn-lt"/>
                </a:rPr>
                <a:t>SITE</a:t>
              </a:r>
            </a:p>
          </p:txBody>
        </p:sp>
        <p:sp>
          <p:nvSpPr>
            <p:cNvPr id="6" name="TextBox 5">
              <a:extLst>
                <a:ext uri="{FF2B5EF4-FFF2-40B4-BE49-F238E27FC236}">
                  <a16:creationId xmlns:a16="http://schemas.microsoft.com/office/drawing/2014/main" id="{907035BC-D536-417D-B24E-68730AEE16D7}"/>
                </a:ext>
              </a:extLst>
            </p:cNvPr>
            <p:cNvSpPr txBox="1"/>
            <p:nvPr/>
          </p:nvSpPr>
          <p:spPr>
            <a:xfrm>
              <a:off x="4922768" y="2128250"/>
              <a:ext cx="762000" cy="261610"/>
            </a:xfrm>
            <a:prstGeom prst="rect">
              <a:avLst/>
            </a:prstGeom>
            <a:noFill/>
          </p:spPr>
          <p:txBody>
            <a:bodyPr wrap="square" rtlCol="0">
              <a:spAutoFit/>
            </a:bodyPr>
            <a:lstStyle/>
            <a:p>
              <a:pPr algn="ctr"/>
              <a:r>
                <a:rPr lang="en-US" sz="1100" b="1" dirty="0">
                  <a:solidFill>
                    <a:schemeClr val="bg1"/>
                  </a:solidFill>
                  <a:latin typeface="+mn-lt"/>
                </a:rPr>
                <a:t>DAM</a:t>
              </a:r>
              <a:endParaRPr lang="en-US" sz="1400" b="1" dirty="0">
                <a:solidFill>
                  <a:schemeClr val="bg1"/>
                </a:solidFill>
                <a:latin typeface="+mn-lt"/>
              </a:endParaRPr>
            </a:p>
          </p:txBody>
        </p:sp>
        <p:sp>
          <p:nvSpPr>
            <p:cNvPr id="7" name="TextBox 6">
              <a:extLst>
                <a:ext uri="{FF2B5EF4-FFF2-40B4-BE49-F238E27FC236}">
                  <a16:creationId xmlns:a16="http://schemas.microsoft.com/office/drawing/2014/main" id="{5EEBB201-331A-4D10-8219-D2DFEEA0EBB1}"/>
                </a:ext>
              </a:extLst>
            </p:cNvPr>
            <p:cNvSpPr txBox="1"/>
            <p:nvPr/>
          </p:nvSpPr>
          <p:spPr>
            <a:xfrm rot="1981726">
              <a:off x="3185498" y="4108957"/>
              <a:ext cx="1066800" cy="261610"/>
            </a:xfrm>
            <a:prstGeom prst="rect">
              <a:avLst/>
            </a:prstGeom>
            <a:noFill/>
          </p:spPr>
          <p:txBody>
            <a:bodyPr wrap="square" rtlCol="0">
              <a:spAutoFit/>
            </a:bodyPr>
            <a:lstStyle/>
            <a:p>
              <a:pPr algn="ctr"/>
              <a:r>
                <a:rPr lang="en-US" sz="1100" b="1" dirty="0">
                  <a:solidFill>
                    <a:schemeClr val="bg1"/>
                  </a:solidFill>
                  <a:latin typeface="+mn-lt"/>
                </a:rPr>
                <a:t>ROUTE 152</a:t>
              </a:r>
            </a:p>
          </p:txBody>
        </p:sp>
        <p:sp>
          <p:nvSpPr>
            <p:cNvPr id="11" name="TextBox 10">
              <a:extLst>
                <a:ext uri="{FF2B5EF4-FFF2-40B4-BE49-F238E27FC236}">
                  <a16:creationId xmlns:a16="http://schemas.microsoft.com/office/drawing/2014/main" id="{0F82F7EB-6167-4B2B-86A9-764F8507CBE1}"/>
                </a:ext>
              </a:extLst>
            </p:cNvPr>
            <p:cNvSpPr txBox="1"/>
            <p:nvPr/>
          </p:nvSpPr>
          <p:spPr>
            <a:xfrm>
              <a:off x="6705600" y="3349936"/>
              <a:ext cx="914400" cy="600164"/>
            </a:xfrm>
            <a:prstGeom prst="rect">
              <a:avLst/>
            </a:prstGeom>
            <a:noFill/>
          </p:spPr>
          <p:txBody>
            <a:bodyPr wrap="square" rtlCol="0">
              <a:spAutoFit/>
            </a:bodyPr>
            <a:lstStyle/>
            <a:p>
              <a:pPr algn="ctr"/>
              <a:r>
                <a:rPr lang="en-US" sz="1100" b="1" dirty="0">
                  <a:solidFill>
                    <a:schemeClr val="bg1"/>
                  </a:solidFill>
                  <a:latin typeface="+mn-lt"/>
                </a:rPr>
                <a:t>POND STREET BRIDGE</a:t>
              </a:r>
              <a:endParaRPr lang="en-US" sz="1400" b="1" dirty="0">
                <a:solidFill>
                  <a:schemeClr val="bg1"/>
                </a:solidFill>
                <a:latin typeface="+mn-lt"/>
              </a:endParaRPr>
            </a:p>
          </p:txBody>
        </p:sp>
        <p:sp>
          <p:nvSpPr>
            <p:cNvPr id="14" name="TextBox 13">
              <a:extLst>
                <a:ext uri="{FF2B5EF4-FFF2-40B4-BE49-F238E27FC236}">
                  <a16:creationId xmlns:a16="http://schemas.microsoft.com/office/drawing/2014/main" id="{5B35939B-B6B7-43A9-98FD-36152E579684}"/>
                </a:ext>
              </a:extLst>
            </p:cNvPr>
            <p:cNvSpPr txBox="1"/>
            <p:nvPr/>
          </p:nvSpPr>
          <p:spPr>
            <a:xfrm>
              <a:off x="5676900" y="2701496"/>
              <a:ext cx="914400" cy="261610"/>
            </a:xfrm>
            <a:prstGeom prst="rect">
              <a:avLst/>
            </a:prstGeom>
            <a:noFill/>
          </p:spPr>
          <p:txBody>
            <a:bodyPr wrap="square" rtlCol="0">
              <a:spAutoFit/>
            </a:bodyPr>
            <a:lstStyle/>
            <a:p>
              <a:pPr algn="ctr"/>
              <a:r>
                <a:rPr lang="en-US" sz="1100" b="1" dirty="0">
                  <a:solidFill>
                    <a:schemeClr val="bg1"/>
                  </a:solidFill>
                  <a:latin typeface="+mn-lt"/>
                </a:rPr>
                <a:t>MILL POND</a:t>
              </a:r>
              <a:endParaRPr lang="en-US" sz="1400" b="1" dirty="0">
                <a:solidFill>
                  <a:schemeClr val="bg1"/>
                </a:solidFill>
                <a:latin typeface="+mn-lt"/>
              </a:endParaRPr>
            </a:p>
          </p:txBody>
        </p:sp>
        <p:sp>
          <p:nvSpPr>
            <p:cNvPr id="17" name="TextBox 16">
              <a:extLst>
                <a:ext uri="{FF2B5EF4-FFF2-40B4-BE49-F238E27FC236}">
                  <a16:creationId xmlns:a16="http://schemas.microsoft.com/office/drawing/2014/main" id="{EDFDA17A-9B5B-4D1A-AA82-84A045F30ADD}"/>
                </a:ext>
              </a:extLst>
            </p:cNvPr>
            <p:cNvSpPr txBox="1"/>
            <p:nvPr/>
          </p:nvSpPr>
          <p:spPr>
            <a:xfrm>
              <a:off x="6771887" y="448607"/>
              <a:ext cx="1556478" cy="261610"/>
            </a:xfrm>
            <a:prstGeom prst="rect">
              <a:avLst/>
            </a:prstGeom>
            <a:noFill/>
          </p:spPr>
          <p:txBody>
            <a:bodyPr wrap="square" rtlCol="0">
              <a:spAutoFit/>
            </a:bodyPr>
            <a:lstStyle/>
            <a:p>
              <a:pPr algn="ctr"/>
              <a:r>
                <a:rPr lang="en-US" sz="1100" b="1" dirty="0">
                  <a:solidFill>
                    <a:schemeClr val="bg1"/>
                  </a:solidFill>
                  <a:latin typeface="+mn-lt"/>
                </a:rPr>
                <a:t>ATTLEBORO STP</a:t>
              </a:r>
              <a:endParaRPr lang="en-US" sz="1400" b="1" dirty="0">
                <a:solidFill>
                  <a:schemeClr val="bg1"/>
                </a:solidFill>
                <a:latin typeface="+mn-lt"/>
              </a:endParaRPr>
            </a:p>
          </p:txBody>
        </p:sp>
        <p:sp>
          <p:nvSpPr>
            <p:cNvPr id="18" name="TextBox 17">
              <a:extLst>
                <a:ext uri="{FF2B5EF4-FFF2-40B4-BE49-F238E27FC236}">
                  <a16:creationId xmlns:a16="http://schemas.microsoft.com/office/drawing/2014/main" id="{719E9A45-75D0-496E-B438-B444CA258D36}"/>
                </a:ext>
              </a:extLst>
            </p:cNvPr>
            <p:cNvSpPr txBox="1"/>
            <p:nvPr/>
          </p:nvSpPr>
          <p:spPr>
            <a:xfrm rot="2550466">
              <a:off x="1458554" y="2808336"/>
              <a:ext cx="1084517" cy="261610"/>
            </a:xfrm>
            <a:prstGeom prst="rect">
              <a:avLst/>
            </a:prstGeom>
            <a:noFill/>
          </p:spPr>
          <p:txBody>
            <a:bodyPr wrap="square" rtlCol="0">
              <a:spAutoFit/>
            </a:bodyPr>
            <a:lstStyle/>
            <a:p>
              <a:pPr algn="ctr"/>
              <a:r>
                <a:rPr lang="en-US" sz="1100" b="1" dirty="0">
                  <a:solidFill>
                    <a:schemeClr val="bg1"/>
                  </a:solidFill>
                  <a:latin typeface="+mn-lt"/>
                </a:rPr>
                <a:t>CENTRAL  AVE</a:t>
              </a:r>
            </a:p>
          </p:txBody>
        </p:sp>
        <p:sp>
          <p:nvSpPr>
            <p:cNvPr id="19" name="TextBox 18">
              <a:extLst>
                <a:ext uri="{FF2B5EF4-FFF2-40B4-BE49-F238E27FC236}">
                  <a16:creationId xmlns:a16="http://schemas.microsoft.com/office/drawing/2014/main" id="{C225FB16-0CB0-4C59-B11F-6E08C55443DB}"/>
                </a:ext>
              </a:extLst>
            </p:cNvPr>
            <p:cNvSpPr txBox="1"/>
            <p:nvPr/>
          </p:nvSpPr>
          <p:spPr>
            <a:xfrm rot="20179201">
              <a:off x="1375881" y="2026868"/>
              <a:ext cx="1084517" cy="261610"/>
            </a:xfrm>
            <a:prstGeom prst="rect">
              <a:avLst/>
            </a:prstGeom>
            <a:noFill/>
          </p:spPr>
          <p:txBody>
            <a:bodyPr wrap="square" rtlCol="0">
              <a:spAutoFit/>
            </a:bodyPr>
            <a:lstStyle/>
            <a:p>
              <a:pPr algn="ctr"/>
              <a:r>
                <a:rPr lang="en-US" sz="1100" b="1" dirty="0">
                  <a:solidFill>
                    <a:schemeClr val="bg1"/>
                  </a:solidFill>
                  <a:latin typeface="+mn-lt"/>
                </a:rPr>
                <a:t>MAPLE  AVE</a:t>
              </a:r>
            </a:p>
          </p:txBody>
        </p:sp>
      </p:grpSp>
      <p:sp>
        <p:nvSpPr>
          <p:cNvPr id="21" name="TextBox 20">
            <a:extLst>
              <a:ext uri="{FF2B5EF4-FFF2-40B4-BE49-F238E27FC236}">
                <a16:creationId xmlns:a16="http://schemas.microsoft.com/office/drawing/2014/main" id="{DE146990-3812-46E0-9340-2BA7EB4BCC07}"/>
              </a:ext>
            </a:extLst>
          </p:cNvPr>
          <p:cNvSpPr txBox="1"/>
          <p:nvPr/>
        </p:nvSpPr>
        <p:spPr>
          <a:xfrm>
            <a:off x="7878181" y="1163986"/>
            <a:ext cx="924910" cy="600164"/>
          </a:xfrm>
          <a:prstGeom prst="rect">
            <a:avLst/>
          </a:prstGeom>
          <a:noFill/>
        </p:spPr>
        <p:txBody>
          <a:bodyPr wrap="square" rtlCol="0">
            <a:spAutoFit/>
          </a:bodyPr>
          <a:lstStyle/>
          <a:p>
            <a:pPr algn="ctr"/>
            <a:r>
              <a:rPr lang="en-US" sz="1100" b="1" dirty="0">
                <a:solidFill>
                  <a:schemeClr val="bg1"/>
                </a:solidFill>
                <a:latin typeface="+mn-lt"/>
              </a:rPr>
              <a:t>ORION INDUSTRIAL PARK</a:t>
            </a:r>
            <a:endParaRPr lang="en-US" sz="1400" b="1" dirty="0">
              <a:solidFill>
                <a:schemeClr val="bg1"/>
              </a:solidFill>
              <a:latin typeface="+mn-lt"/>
            </a:endParaRPr>
          </a:p>
        </p:txBody>
      </p:sp>
      <p:sp>
        <p:nvSpPr>
          <p:cNvPr id="22" name="TextBox 21">
            <a:extLst>
              <a:ext uri="{FF2B5EF4-FFF2-40B4-BE49-F238E27FC236}">
                <a16:creationId xmlns:a16="http://schemas.microsoft.com/office/drawing/2014/main" id="{13FE2A50-2529-45E1-973B-6C9AE9EA30C1}"/>
              </a:ext>
            </a:extLst>
          </p:cNvPr>
          <p:cNvSpPr txBox="1"/>
          <p:nvPr/>
        </p:nvSpPr>
        <p:spPr>
          <a:xfrm rot="20353870">
            <a:off x="2684133" y="3022963"/>
            <a:ext cx="2135626" cy="261610"/>
          </a:xfrm>
          <a:prstGeom prst="rect">
            <a:avLst/>
          </a:prstGeom>
          <a:noFill/>
        </p:spPr>
        <p:txBody>
          <a:bodyPr wrap="square" rtlCol="0">
            <a:spAutoFit/>
          </a:bodyPr>
          <a:lstStyle/>
          <a:p>
            <a:pPr algn="ctr"/>
            <a:r>
              <a:rPr lang="en-US" sz="1100" b="1" dirty="0">
                <a:solidFill>
                  <a:schemeClr val="bg1"/>
                </a:solidFill>
                <a:latin typeface="+mn-lt"/>
              </a:rPr>
              <a:t>NE POWER CO. EASEMENT</a:t>
            </a:r>
            <a:endParaRPr lang="en-US" sz="1400" b="1" dirty="0">
              <a:solidFill>
                <a:schemeClr val="bg1"/>
              </a:solidFill>
              <a:latin typeface="+mn-lt"/>
            </a:endParaRPr>
          </a:p>
        </p:txBody>
      </p:sp>
      <p:sp>
        <p:nvSpPr>
          <p:cNvPr id="23" name="TextBox 22">
            <a:extLst>
              <a:ext uri="{FF2B5EF4-FFF2-40B4-BE49-F238E27FC236}">
                <a16:creationId xmlns:a16="http://schemas.microsoft.com/office/drawing/2014/main" id="{746AEE86-6936-40EB-B38F-4E1B49BD4169}"/>
              </a:ext>
            </a:extLst>
          </p:cNvPr>
          <p:cNvSpPr txBox="1"/>
          <p:nvPr/>
        </p:nvSpPr>
        <p:spPr>
          <a:xfrm>
            <a:off x="6377354" y="2364563"/>
            <a:ext cx="763154" cy="307777"/>
          </a:xfrm>
          <a:prstGeom prst="rect">
            <a:avLst/>
          </a:prstGeom>
          <a:noFill/>
        </p:spPr>
        <p:txBody>
          <a:bodyPr wrap="square" rtlCol="0">
            <a:spAutoFit/>
          </a:bodyPr>
          <a:lstStyle/>
          <a:p>
            <a:pPr algn="ctr"/>
            <a:r>
              <a:rPr lang="en-US" sz="1400" b="1" spc="100" dirty="0">
                <a:solidFill>
                  <a:schemeClr val="bg1"/>
                </a:solidFill>
                <a:latin typeface="+mn-lt"/>
              </a:rPr>
              <a:t>SITE</a:t>
            </a:r>
          </a:p>
        </p:txBody>
      </p:sp>
      <p:sp>
        <p:nvSpPr>
          <p:cNvPr id="3" name="TextBox 2">
            <a:extLst>
              <a:ext uri="{FF2B5EF4-FFF2-40B4-BE49-F238E27FC236}">
                <a16:creationId xmlns:a16="http://schemas.microsoft.com/office/drawing/2014/main" id="{DD042951-4EF6-3CB7-651D-CA193E489BFF}"/>
              </a:ext>
            </a:extLst>
          </p:cNvPr>
          <p:cNvSpPr txBox="1"/>
          <p:nvPr/>
        </p:nvSpPr>
        <p:spPr>
          <a:xfrm>
            <a:off x="5461976" y="4539061"/>
            <a:ext cx="3422655" cy="307777"/>
          </a:xfrm>
          <a:prstGeom prst="rect">
            <a:avLst/>
          </a:prstGeom>
          <a:noFill/>
        </p:spPr>
        <p:txBody>
          <a:bodyPr wrap="square" rtlCol="0">
            <a:spAutoFit/>
          </a:bodyPr>
          <a:lstStyle/>
          <a:p>
            <a:pPr algn="r"/>
            <a:r>
              <a:rPr lang="en-US" sz="1400" b="1" dirty="0">
                <a:solidFill>
                  <a:schemeClr val="bg1"/>
                </a:solidFill>
                <a:latin typeface="+mn-lt"/>
              </a:rPr>
              <a:t>View looking southwest</a:t>
            </a:r>
          </a:p>
        </p:txBody>
      </p:sp>
    </p:spTree>
    <p:extLst>
      <p:ext uri="{BB962C8B-B14F-4D97-AF65-F5344CB8AC3E}">
        <p14:creationId xmlns:p14="http://schemas.microsoft.com/office/powerpoint/2010/main" val="1061294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C6DA83-C37D-7CAD-686C-9B3A175D3395}"/>
              </a:ext>
            </a:extLst>
          </p:cNvPr>
          <p:cNvPicPr>
            <a:picLocks noChangeAspect="1"/>
          </p:cNvPicPr>
          <p:nvPr/>
        </p:nvPicPr>
        <p:blipFill rotWithShape="1">
          <a:blip r:embed="rId2">
            <a:extLst>
              <a:ext uri="{28A0092B-C50C-407E-A947-70E740481C1C}">
                <a14:useLocalDpi xmlns:a14="http://schemas.microsoft.com/office/drawing/2010/main" val="0"/>
              </a:ext>
            </a:extLst>
          </a:blip>
          <a:srcRect l="2578" t="4225" b="1347"/>
          <a:stretch/>
        </p:blipFill>
        <p:spPr>
          <a:xfrm>
            <a:off x="245889" y="685800"/>
            <a:ext cx="8689709" cy="4679975"/>
          </a:xfrm>
          <a:prstGeom prst="rect">
            <a:avLst/>
          </a:prstGeom>
        </p:spPr>
      </p:pic>
      <p:sp>
        <p:nvSpPr>
          <p:cNvPr id="2" name="Title 1">
            <a:extLst>
              <a:ext uri="{FF2B5EF4-FFF2-40B4-BE49-F238E27FC236}">
                <a16:creationId xmlns:a16="http://schemas.microsoft.com/office/drawing/2014/main" id="{2EB95D3B-7C84-4C9D-9800-9FEDF66E7801}"/>
              </a:ext>
            </a:extLst>
          </p:cNvPr>
          <p:cNvSpPr>
            <a:spLocks noGrp="1"/>
          </p:cNvSpPr>
          <p:nvPr>
            <p:ph type="title"/>
          </p:nvPr>
        </p:nvSpPr>
        <p:spPr/>
        <p:txBody>
          <a:bodyPr/>
          <a:lstStyle/>
          <a:p>
            <a:r>
              <a:rPr lang="en-US" dirty="0"/>
              <a:t>Site Analysis:  Neighborhood context</a:t>
            </a:r>
          </a:p>
        </p:txBody>
      </p:sp>
      <p:sp>
        <p:nvSpPr>
          <p:cNvPr id="3" name="Text Placeholder 2">
            <a:extLst>
              <a:ext uri="{FF2B5EF4-FFF2-40B4-BE49-F238E27FC236}">
                <a16:creationId xmlns:a16="http://schemas.microsoft.com/office/drawing/2014/main" id="{E25F53D1-E6F9-41CB-AAB9-CCB79F8F8922}"/>
              </a:ext>
            </a:extLst>
          </p:cNvPr>
          <p:cNvSpPr>
            <a:spLocks noGrp="1"/>
          </p:cNvSpPr>
          <p:nvPr>
            <p:ph type="body" sz="quarter" idx="12"/>
          </p:nvPr>
        </p:nvSpPr>
        <p:spPr/>
        <p:txBody>
          <a:bodyPr/>
          <a:lstStyle/>
          <a:p>
            <a:r>
              <a:rPr lang="en-US" dirty="0"/>
              <a:t>Ransom Consulting, October 2018, Existing Conditions Plan (parcel areas)</a:t>
            </a:r>
          </a:p>
        </p:txBody>
      </p:sp>
      <p:sp>
        <p:nvSpPr>
          <p:cNvPr id="6" name="TextBox 5">
            <a:extLst>
              <a:ext uri="{FF2B5EF4-FFF2-40B4-BE49-F238E27FC236}">
                <a16:creationId xmlns:a16="http://schemas.microsoft.com/office/drawing/2014/main" id="{8E1B5117-AF5F-406B-9D32-6FC41243C894}"/>
              </a:ext>
            </a:extLst>
          </p:cNvPr>
          <p:cNvSpPr txBox="1"/>
          <p:nvPr/>
        </p:nvSpPr>
        <p:spPr>
          <a:xfrm>
            <a:off x="239110" y="5365775"/>
            <a:ext cx="8001000" cy="1308050"/>
          </a:xfrm>
          <a:prstGeom prst="rect">
            <a:avLst/>
          </a:prstGeom>
          <a:noFill/>
        </p:spPr>
        <p:txBody>
          <a:bodyPr wrap="square" rtlCol="0">
            <a:spAutoFit/>
          </a:bodyPr>
          <a:lstStyle/>
          <a:p>
            <a:pPr algn="l">
              <a:spcBef>
                <a:spcPts val="600"/>
              </a:spcBef>
            </a:pPr>
            <a:r>
              <a:rPr lang="en-US" sz="1600" dirty="0">
                <a:latin typeface="+mn-lt"/>
              </a:rPr>
              <a:t>Site area: ~</a:t>
            </a:r>
            <a:r>
              <a:rPr lang="en-US" sz="1600" b="1" dirty="0">
                <a:latin typeface="+mn-lt"/>
              </a:rPr>
              <a:t>8.2 acres </a:t>
            </a:r>
            <a:r>
              <a:rPr lang="en-US" sz="1600" dirty="0">
                <a:latin typeface="+mn-lt"/>
              </a:rPr>
              <a:t>(three parcels)</a:t>
            </a:r>
          </a:p>
          <a:p>
            <a:pPr algn="l">
              <a:spcBef>
                <a:spcPts val="600"/>
              </a:spcBef>
            </a:pPr>
            <a:r>
              <a:rPr lang="en-US" sz="1600" dirty="0">
                <a:latin typeface="+mn-lt"/>
              </a:rPr>
              <a:t>Existing impervious area:  ~</a:t>
            </a:r>
            <a:r>
              <a:rPr lang="en-US" sz="1600" b="1" dirty="0">
                <a:latin typeface="+mn-lt"/>
              </a:rPr>
              <a:t>2.7 acres </a:t>
            </a:r>
            <a:r>
              <a:rPr lang="en-US" sz="1600" dirty="0">
                <a:latin typeface="+mn-lt"/>
              </a:rPr>
              <a:t>of pavement and building footprints</a:t>
            </a:r>
          </a:p>
          <a:p>
            <a:pPr algn="l">
              <a:spcBef>
                <a:spcPts val="600"/>
              </a:spcBef>
            </a:pPr>
            <a:r>
              <a:rPr lang="en-US" sz="1600" dirty="0">
                <a:latin typeface="+mn-lt"/>
              </a:rPr>
              <a:t>Settling Pond #3 remediated; Ponds #1 and 2 remediation grant has been awarded</a:t>
            </a:r>
          </a:p>
          <a:p>
            <a:pPr>
              <a:spcBef>
                <a:spcPts val="600"/>
              </a:spcBef>
            </a:pPr>
            <a:r>
              <a:rPr lang="en-US" sz="1600" dirty="0">
                <a:latin typeface="+mn-lt"/>
              </a:rPr>
              <a:t>Land subject to flooding, bordering vegetated wetlands, land underwater, and riverfront areas </a:t>
            </a:r>
          </a:p>
        </p:txBody>
      </p:sp>
      <p:sp>
        <p:nvSpPr>
          <p:cNvPr id="4" name="TextBox 3">
            <a:extLst>
              <a:ext uri="{FF2B5EF4-FFF2-40B4-BE49-F238E27FC236}">
                <a16:creationId xmlns:a16="http://schemas.microsoft.com/office/drawing/2014/main" id="{F3E79A4B-3217-4BB8-8969-1B6D48CA4573}"/>
              </a:ext>
            </a:extLst>
          </p:cNvPr>
          <p:cNvSpPr txBox="1"/>
          <p:nvPr/>
        </p:nvSpPr>
        <p:spPr>
          <a:xfrm>
            <a:off x="4230892" y="2667287"/>
            <a:ext cx="152400" cy="184666"/>
          </a:xfrm>
          <a:prstGeom prst="rect">
            <a:avLst/>
          </a:prstGeom>
          <a:solidFill>
            <a:srgbClr val="1CB0A4"/>
          </a:solidFill>
        </p:spPr>
        <p:txBody>
          <a:bodyPr wrap="square" lIns="0" tIns="0" rIns="0" bIns="0" rtlCol="0">
            <a:spAutoFit/>
          </a:bodyPr>
          <a:lstStyle/>
          <a:p>
            <a:pPr algn="ctr"/>
            <a:r>
              <a:rPr lang="en-US" sz="1200" dirty="0">
                <a:solidFill>
                  <a:schemeClr val="bg1"/>
                </a:solidFill>
                <a:latin typeface="+mn-lt"/>
              </a:rPr>
              <a:t>1</a:t>
            </a:r>
            <a:endParaRPr lang="en-US" sz="1600" dirty="0">
              <a:solidFill>
                <a:schemeClr val="bg1"/>
              </a:solidFill>
              <a:latin typeface="+mn-lt"/>
            </a:endParaRPr>
          </a:p>
        </p:txBody>
      </p:sp>
      <p:sp>
        <p:nvSpPr>
          <p:cNvPr id="7" name="TextBox 6">
            <a:extLst>
              <a:ext uri="{FF2B5EF4-FFF2-40B4-BE49-F238E27FC236}">
                <a16:creationId xmlns:a16="http://schemas.microsoft.com/office/drawing/2014/main" id="{CD82ED63-FEA0-4E50-843D-F158AFF2CD8F}"/>
              </a:ext>
            </a:extLst>
          </p:cNvPr>
          <p:cNvSpPr txBox="1"/>
          <p:nvPr/>
        </p:nvSpPr>
        <p:spPr>
          <a:xfrm>
            <a:off x="4351159" y="2317121"/>
            <a:ext cx="152400" cy="184666"/>
          </a:xfrm>
          <a:prstGeom prst="rect">
            <a:avLst/>
          </a:prstGeom>
          <a:solidFill>
            <a:srgbClr val="1CB0A4"/>
          </a:solidFill>
        </p:spPr>
        <p:txBody>
          <a:bodyPr wrap="square" lIns="0" tIns="0" rIns="0" bIns="0" rtlCol="0">
            <a:spAutoFit/>
          </a:bodyPr>
          <a:lstStyle/>
          <a:p>
            <a:pPr algn="ctr"/>
            <a:r>
              <a:rPr lang="en-US" sz="1200" dirty="0">
                <a:solidFill>
                  <a:schemeClr val="bg1"/>
                </a:solidFill>
                <a:latin typeface="+mn-lt"/>
              </a:rPr>
              <a:t>3</a:t>
            </a:r>
            <a:endParaRPr lang="en-US" sz="1600" dirty="0">
              <a:solidFill>
                <a:schemeClr val="bg1"/>
              </a:solidFill>
              <a:latin typeface="+mn-lt"/>
            </a:endParaRPr>
          </a:p>
        </p:txBody>
      </p:sp>
      <p:sp>
        <p:nvSpPr>
          <p:cNvPr id="8" name="TextBox 7">
            <a:extLst>
              <a:ext uri="{FF2B5EF4-FFF2-40B4-BE49-F238E27FC236}">
                <a16:creationId xmlns:a16="http://schemas.microsoft.com/office/drawing/2014/main" id="{34919CDA-6F81-4731-B594-494DCCC41283}"/>
              </a:ext>
            </a:extLst>
          </p:cNvPr>
          <p:cNvSpPr txBox="1"/>
          <p:nvPr/>
        </p:nvSpPr>
        <p:spPr>
          <a:xfrm>
            <a:off x="4087210" y="2151621"/>
            <a:ext cx="152400" cy="184666"/>
          </a:xfrm>
          <a:prstGeom prst="rect">
            <a:avLst/>
          </a:prstGeom>
          <a:solidFill>
            <a:srgbClr val="1CB0A4"/>
          </a:solidFill>
        </p:spPr>
        <p:txBody>
          <a:bodyPr wrap="square" lIns="0" tIns="0" rIns="0" bIns="0" rtlCol="0">
            <a:spAutoFit/>
          </a:bodyPr>
          <a:lstStyle/>
          <a:p>
            <a:pPr algn="ctr"/>
            <a:r>
              <a:rPr lang="en-US" sz="1200" dirty="0">
                <a:solidFill>
                  <a:schemeClr val="bg1"/>
                </a:solidFill>
                <a:latin typeface="+mn-lt"/>
              </a:rPr>
              <a:t>2</a:t>
            </a:r>
            <a:endParaRPr lang="en-US" sz="1600" dirty="0">
              <a:solidFill>
                <a:schemeClr val="bg1"/>
              </a:solidFill>
              <a:latin typeface="+mn-lt"/>
            </a:endParaRPr>
          </a:p>
        </p:txBody>
      </p:sp>
      <p:sp>
        <p:nvSpPr>
          <p:cNvPr id="5" name="TextBox 4">
            <a:extLst>
              <a:ext uri="{FF2B5EF4-FFF2-40B4-BE49-F238E27FC236}">
                <a16:creationId xmlns:a16="http://schemas.microsoft.com/office/drawing/2014/main" id="{E7365392-7E92-440B-9D9B-0BB7CB09EEC9}"/>
              </a:ext>
            </a:extLst>
          </p:cNvPr>
          <p:cNvSpPr txBox="1"/>
          <p:nvPr/>
        </p:nvSpPr>
        <p:spPr>
          <a:xfrm>
            <a:off x="4953000" y="838200"/>
            <a:ext cx="838200" cy="461665"/>
          </a:xfrm>
          <a:prstGeom prst="rect">
            <a:avLst/>
          </a:prstGeom>
          <a:noFill/>
        </p:spPr>
        <p:txBody>
          <a:bodyPr wrap="square" rtlCol="0">
            <a:spAutoFit/>
          </a:bodyPr>
          <a:lstStyle/>
          <a:p>
            <a:pPr algn="ctr"/>
            <a:r>
              <a:rPr lang="en-US" sz="800" b="1" dirty="0">
                <a:solidFill>
                  <a:schemeClr val="tx1">
                    <a:lumMod val="85000"/>
                    <a:lumOff val="15000"/>
                  </a:schemeClr>
                </a:solidFill>
                <a:latin typeface="+mn-lt"/>
                <a:cs typeface="Arial" panose="020B0604020202020204" pitchFamily="34" charset="0"/>
              </a:rPr>
              <a:t>POND ST INDUSTRIAL AREA</a:t>
            </a:r>
          </a:p>
        </p:txBody>
      </p:sp>
    </p:spTree>
    <p:extLst>
      <p:ext uri="{BB962C8B-B14F-4D97-AF65-F5344CB8AC3E}">
        <p14:creationId xmlns:p14="http://schemas.microsoft.com/office/powerpoint/2010/main" val="2264426078"/>
      </p:ext>
    </p:extLst>
  </p:cSld>
  <p:clrMapOvr>
    <a:masterClrMapping/>
  </p:clrMapOvr>
</p:sld>
</file>

<file path=ppt/theme/theme1.xml><?xml version="1.0" encoding="utf-8"?>
<a:theme xmlns:a="http://schemas.openxmlformats.org/drawingml/2006/main" name="IDCE-20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600" dirty="0">
            <a:latin typeface="+mn-lt"/>
          </a:defRPr>
        </a:defPPr>
      </a:lstStyle>
    </a:txDef>
  </a:objectDefaults>
  <a:extraClrSchemeLst/>
  <a:extLst>
    <a:ext uri="{05A4C25C-085E-4340-85A3-A5531E510DB2}">
      <thm15:themeFamily xmlns:thm15="http://schemas.microsoft.com/office/thememl/2012/main" name="IDCE-2020" id="{5D90A043-5019-47BF-9E6C-327D91CACAB6}" vid="{F786D6CF-BFED-4149-9B8C-9993D0DA3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3564</TotalTime>
  <Words>1930</Words>
  <Application>Microsoft Office PowerPoint</Application>
  <PresentationFormat>On-screen Show (4:3)</PresentationFormat>
  <Paragraphs>289</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Segoe UI Black</vt:lpstr>
      <vt:lpstr>Symbol</vt:lpstr>
      <vt:lpstr>IDCE-2020</vt:lpstr>
      <vt:lpstr>PowerPoint Presentation</vt:lpstr>
      <vt:lpstr>Agenda</vt:lpstr>
      <vt:lpstr>Project History</vt:lpstr>
      <vt:lpstr>Project Goals</vt:lpstr>
      <vt:lpstr>Community Engagement</vt:lpstr>
      <vt:lpstr>Community engagement </vt:lpstr>
      <vt:lpstr>Site Analysis:  Regional context</vt:lpstr>
      <vt:lpstr>Site Analysis:  CONTEXT AND Coordination</vt:lpstr>
      <vt:lpstr>Site Analysis:  Neighborhood context</vt:lpstr>
      <vt:lpstr>Ownership: Property Survey</vt:lpstr>
      <vt:lpstr>Ownership: Water Rights</vt:lpstr>
      <vt:lpstr>Regulatory Analysis:  Wetlands</vt:lpstr>
      <vt:lpstr>Regulatory Analysis:  ZoninG</vt:lpstr>
      <vt:lpstr>Development Potential:  Industrial/Flex Space</vt:lpstr>
      <vt:lpstr>Concept Plan: INDUSTRIAL Scenario</vt:lpstr>
      <vt:lpstr>Development Potential:  Residential</vt:lpstr>
      <vt:lpstr>Concept Plan: Residential Scenario</vt:lpstr>
      <vt:lpstr>Development Potential:  Mixed Use/loft</vt:lpstr>
      <vt:lpstr>Concept Plan:  Mixed Use/Loft Scenario</vt:lpstr>
      <vt:lpstr>Amenities To Complement Development</vt:lpstr>
      <vt:lpstr>Decision Points in Redevelopment Process</vt:lpstr>
      <vt:lpstr>Implementation / Next Steps</vt:lpstr>
      <vt:lpstr>Implementation /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Madden</dc:creator>
  <cp:lastModifiedBy>Lori Trenteseaux</cp:lastModifiedBy>
  <cp:revision>61</cp:revision>
  <cp:lastPrinted>2022-05-24T14:18:16Z</cp:lastPrinted>
  <dcterms:created xsi:type="dcterms:W3CDTF">2021-12-07T15:13:55Z</dcterms:created>
  <dcterms:modified xsi:type="dcterms:W3CDTF">2022-06-08T14:45:12Z</dcterms:modified>
</cp:coreProperties>
</file>